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865" autoAdjust="0"/>
  </p:normalViewPr>
  <p:slideViewPr>
    <p:cSldViewPr snapToGrid="0">
      <p:cViewPr varScale="1">
        <p:scale>
          <a:sx n="56" d="100"/>
          <a:sy n="56" d="100"/>
        </p:scale>
        <p:origin x="180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160748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647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</a:t>
            </a:r>
            <a:r>
              <a:rPr lang="en-US" baseline="0" dirty="0" smtClean="0"/>
              <a:t>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1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49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needed – but mention while</a:t>
            </a:r>
            <a:r>
              <a:rPr lang="en-US" baseline="0" dirty="0" smtClean="0"/>
              <a:t> speaking importance of a cascade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991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 cascade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23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 slide mention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55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Should probably skip as well – no need to stress on 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564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from here maybe – 1</a:t>
            </a:r>
            <a:r>
              <a:rPr lang="en-US" baseline="30000" dirty="0" smtClean="0"/>
              <a:t>st</a:t>
            </a:r>
            <a:r>
              <a:rPr lang="en-US" baseline="0" dirty="0" smtClean="0"/>
              <a:t> slide should 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42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685800" y="2125979"/>
            <a:ext cx="7772400" cy="1440181"/>
          </a:xfrm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1371600" y="3840479"/>
            <a:ext cx="6400800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r>
              <a:t>Click to add subtitle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" name="Shape 22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590802" y="2784982"/>
            <a:ext cx="7962394" cy="3247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r>
              <a:t>Click to add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598930" y="310895"/>
            <a:ext cx="3930398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36" name="Shape 36"/>
          <p:cNvSpPr>
            <a:spLocks noGrp="1"/>
          </p:cNvSpPr>
          <p:nvPr>
            <p:ph type="body" sz="half" idx="1"/>
          </p:nvPr>
        </p:nvSpPr>
        <p:spPr>
          <a:xfrm>
            <a:off x="457200" y="1577339"/>
            <a:ext cx="3977641" cy="45262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>
            <a:normAutofit/>
          </a:bodyPr>
          <a:lstStyle/>
          <a:p>
            <a:r>
              <a:t>Object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Click to add title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998219"/>
            <a:ext cx="9144000" cy="112776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Click to add title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706231" y="6730617"/>
            <a:ext cx="215767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83185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1" i="0" u="none" strike="noStrike" cap="none" spc="0" baseline="0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83185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0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0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65.png"/><Relationship Id="rId4" Type="http://schemas.openxmlformats.org/officeDocument/2006/relationships/image" Target="../media/image7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94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7" Type="http://schemas.openxmlformats.org/officeDocument/2006/relationships/image" Target="../media/image120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65.png"/><Relationship Id="rId4" Type="http://schemas.openxmlformats.org/officeDocument/2006/relationships/image" Target="../media/image12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jpeg"/><Relationship Id="rId4" Type="http://schemas.openxmlformats.org/officeDocument/2006/relationships/image" Target="../media/image126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jure/pubs/cascades-www14.pdf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cs.stanford.edu/people/jure/pubs/spikes-www14.pdf" TargetMode="External"/><Relationship Id="rId5" Type="http://schemas.openxmlformats.org/officeDocument/2006/relationships/hyperlink" Target="http://cs.stanford.edu/people/jure/pubs/viral-tweb.pdf" TargetMode="External"/><Relationship Id="rId4" Type="http://schemas.openxmlformats.org/officeDocument/2006/relationships/hyperlink" Target="http://cs.stanford.edu/people/jure/pubs/reddit-icwsm13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69" name="Shape 69"/>
          <p:cNvSpPr/>
          <p:nvPr/>
        </p:nvSpPr>
        <p:spPr>
          <a:xfrm>
            <a:off x="-2288" y="0"/>
            <a:ext cx="9144000" cy="167352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" name="Shape 70"/>
          <p:cNvSpPr/>
          <p:nvPr/>
        </p:nvSpPr>
        <p:spPr>
          <a:xfrm>
            <a:off x="0" y="5105400"/>
            <a:ext cx="9144000" cy="1127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" name="Shape 71"/>
          <p:cNvSpPr/>
          <p:nvPr/>
        </p:nvSpPr>
        <p:spPr>
          <a:xfrm>
            <a:off x="0" y="5161787"/>
            <a:ext cx="9144001" cy="1"/>
          </a:xfrm>
          <a:prstGeom prst="line">
            <a:avLst/>
          </a:prstGeom>
          <a:ln w="45719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" name="Shape 72"/>
          <p:cNvSpPr/>
          <p:nvPr/>
        </p:nvSpPr>
        <p:spPr>
          <a:xfrm>
            <a:off x="577594" y="293298"/>
            <a:ext cx="7984237" cy="119044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577594" y="2357297"/>
            <a:ext cx="7783315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Justin </a:t>
            </a:r>
            <a:r>
              <a:rPr lang="en-US" sz="3600" dirty="0" smtClean="0">
                <a:solidFill>
                  <a:schemeClr val="bg1"/>
                </a:solidFill>
              </a:rPr>
              <a:t>Cheng , Lada </a:t>
            </a:r>
            <a:r>
              <a:rPr lang="en-US" sz="3600" dirty="0">
                <a:solidFill>
                  <a:schemeClr val="bg1"/>
                </a:solidFill>
              </a:rPr>
              <a:t>A. </a:t>
            </a:r>
            <a:r>
              <a:rPr lang="en-US" sz="3600" dirty="0" err="1" smtClean="0">
                <a:solidFill>
                  <a:schemeClr val="bg1"/>
                </a:solidFill>
              </a:rPr>
              <a:t>Adamic</a:t>
            </a:r>
            <a:r>
              <a:rPr lang="en-US" sz="3600" dirty="0" smtClean="0">
                <a:solidFill>
                  <a:schemeClr val="bg1"/>
                </a:solidFill>
              </a:rPr>
              <a:t>, P</a:t>
            </a:r>
            <a:r>
              <a:rPr lang="en-US" sz="3600" dirty="0">
                <a:solidFill>
                  <a:schemeClr val="bg1"/>
                </a:solidFill>
              </a:rPr>
              <a:t>. Alex </a:t>
            </a:r>
            <a:r>
              <a:rPr lang="en-US" sz="3600" dirty="0" smtClean="0">
                <a:solidFill>
                  <a:schemeClr val="bg1"/>
                </a:solidFill>
              </a:rPr>
              <a:t>Dow, Jon Kleinberg, Jure </a:t>
            </a:r>
            <a:r>
              <a:rPr lang="en-US" sz="3600" dirty="0" err="1" smtClean="0">
                <a:solidFill>
                  <a:schemeClr val="bg1"/>
                </a:solidFill>
              </a:rPr>
              <a:t>Leskovec</a:t>
            </a:r>
            <a:r>
              <a:rPr lang="en-US" sz="3600" dirty="0" smtClean="0">
                <a:solidFill>
                  <a:schemeClr val="bg1"/>
                </a:solidFill>
              </a:rPr>
              <a:t>,</a:t>
            </a: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World Wide Web Conference ‘14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4287" y="5365630"/>
            <a:ext cx="8660921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Presented By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dirty="0" smtClean="0">
                <a:solidFill>
                  <a:schemeClr val="bg1"/>
                </a:solidFill>
              </a:rPr>
              <a:t>Group 13 – Hamza Karachiwala, </a:t>
            </a:r>
            <a:r>
              <a:rPr lang="en-US" sz="3200" dirty="0" err="1" smtClean="0">
                <a:solidFill>
                  <a:schemeClr val="bg1"/>
                </a:solidFill>
              </a:rPr>
              <a:t>Kedar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Amrolkar</a:t>
            </a:r>
            <a:r>
              <a:rPr lang="en-US" sz="3200" dirty="0" smtClean="0">
                <a:solidFill>
                  <a:schemeClr val="bg1"/>
                </a:solidFill>
              </a:rPr>
              <a:t>, Mickey </a:t>
            </a:r>
            <a:r>
              <a:rPr lang="en-US" sz="3200" dirty="0" err="1" smtClean="0">
                <a:solidFill>
                  <a:schemeClr val="bg1"/>
                </a:solidFill>
              </a:rPr>
              <a:t>Vellukunnel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292" name="Shape 29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1743454" y="1274062"/>
            <a:ext cx="5747006" cy="43799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4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297" name="Shape 29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9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298" name="Shape 29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99" name="Shape 29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302" name="Shape 30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743454" y="1274063"/>
            <a:ext cx="5747006" cy="43845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4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307" name="Shape 30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9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308" name="Shape 30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09" name="Shape 30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312" name="Shape 31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1743454" y="1274063"/>
            <a:ext cx="5747006" cy="43845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4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317" name="Shape 31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9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318" name="Shape 31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19" name="Shape 31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322" name="Shape 32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1729738" y="1274063"/>
            <a:ext cx="5760722" cy="43845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4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327" name="Shape 32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9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328" name="Shape 32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29" name="Shape 32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332" name="Shape 33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1729738" y="1274063"/>
            <a:ext cx="5760722" cy="43845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4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337" name="Shape 33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9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338" name="Shape 33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39" name="Shape 33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342" name="Shape 34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554735" y="303274"/>
            <a:ext cx="7031737" cy="509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0" y="1970531"/>
            <a:ext cx="8839200" cy="39730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47" name="Shape 347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215767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350" name="Shape 350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352" name="Shape 352"/>
          <p:cNvSpPr/>
          <p:nvPr/>
        </p:nvSpPr>
        <p:spPr>
          <a:xfrm>
            <a:off x="618235" y="4709285"/>
            <a:ext cx="49149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2800" spc="145">
                <a:solidFill>
                  <a:srgbClr val="EFAC00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9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7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353" name="Shape 353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55" name="Shape 355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8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358" name="Shape 358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9" name="Shape 359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360" name="Shape 360"/>
          <p:cNvSpPr/>
          <p:nvPr/>
        </p:nvSpPr>
        <p:spPr>
          <a:xfrm>
            <a:off x="618235" y="4709285"/>
            <a:ext cx="49149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2800" spc="145">
                <a:solidFill>
                  <a:srgbClr val="EFAC00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9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7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361" name="Shape 361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990599" y="2915411"/>
            <a:ext cx="477014" cy="7132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64" name="Shape 364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8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367" name="Shape 367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369" name="Shape 369"/>
          <p:cNvSpPr/>
          <p:nvPr/>
        </p:nvSpPr>
        <p:spPr>
          <a:xfrm>
            <a:off x="618235" y="4709285"/>
            <a:ext cx="49149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2800" spc="145">
                <a:solidFill>
                  <a:srgbClr val="EFAC00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9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7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370" name="Shape 370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1" name="Shape 371"/>
          <p:cNvSpPr/>
          <p:nvPr/>
        </p:nvSpPr>
        <p:spPr>
          <a:xfrm>
            <a:off x="4369308" y="2845306"/>
            <a:ext cx="1228344" cy="13716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77" name="Group 377"/>
          <p:cNvGrpSpPr/>
          <p:nvPr/>
        </p:nvGrpSpPr>
        <p:grpSpPr>
          <a:xfrm>
            <a:off x="2754247" y="3041904"/>
            <a:ext cx="1387222" cy="256542"/>
            <a:chOff x="0" y="0"/>
            <a:chExt cx="1387221" cy="256541"/>
          </a:xfrm>
        </p:grpSpPr>
        <p:sp>
          <p:nvSpPr>
            <p:cNvPr id="372" name="Shape 372"/>
            <p:cNvSpPr/>
            <p:nvPr/>
          </p:nvSpPr>
          <p:spPr>
            <a:xfrm>
              <a:off x="0" y="0"/>
              <a:ext cx="885872" cy="25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58" y="0"/>
                  </a:moveTo>
                  <a:lnTo>
                    <a:pt x="14090" y="107"/>
                  </a:lnTo>
                  <a:lnTo>
                    <a:pt x="13040" y="438"/>
                  </a:lnTo>
                  <a:lnTo>
                    <a:pt x="12018" y="952"/>
                  </a:lnTo>
                  <a:lnTo>
                    <a:pt x="11012" y="1647"/>
                  </a:lnTo>
                  <a:lnTo>
                    <a:pt x="10024" y="2502"/>
                  </a:lnTo>
                  <a:lnTo>
                    <a:pt x="9054" y="3518"/>
                  </a:lnTo>
                  <a:lnTo>
                    <a:pt x="8104" y="4673"/>
                  </a:lnTo>
                  <a:lnTo>
                    <a:pt x="7166" y="5945"/>
                  </a:lnTo>
                  <a:lnTo>
                    <a:pt x="6237" y="7325"/>
                  </a:lnTo>
                  <a:lnTo>
                    <a:pt x="5323" y="8800"/>
                  </a:lnTo>
                  <a:lnTo>
                    <a:pt x="4422" y="10351"/>
                  </a:lnTo>
                  <a:lnTo>
                    <a:pt x="3524" y="11965"/>
                  </a:lnTo>
                  <a:lnTo>
                    <a:pt x="2638" y="13634"/>
                  </a:lnTo>
                  <a:lnTo>
                    <a:pt x="1753" y="15345"/>
                  </a:lnTo>
                  <a:lnTo>
                    <a:pt x="0" y="18820"/>
                  </a:lnTo>
                  <a:lnTo>
                    <a:pt x="464" y="21600"/>
                  </a:lnTo>
                  <a:lnTo>
                    <a:pt x="2214" y="18125"/>
                  </a:lnTo>
                  <a:lnTo>
                    <a:pt x="3090" y="16435"/>
                  </a:lnTo>
                  <a:lnTo>
                    <a:pt x="3970" y="14789"/>
                  </a:lnTo>
                  <a:lnTo>
                    <a:pt x="4849" y="13195"/>
                  </a:lnTo>
                  <a:lnTo>
                    <a:pt x="5738" y="11666"/>
                  </a:lnTo>
                  <a:lnTo>
                    <a:pt x="6630" y="10233"/>
                  </a:lnTo>
                  <a:lnTo>
                    <a:pt x="7531" y="8886"/>
                  </a:lnTo>
                  <a:lnTo>
                    <a:pt x="8441" y="7656"/>
                  </a:lnTo>
                  <a:lnTo>
                    <a:pt x="9361" y="6555"/>
                  </a:lnTo>
                  <a:lnTo>
                    <a:pt x="10293" y="5582"/>
                  </a:lnTo>
                  <a:lnTo>
                    <a:pt x="11238" y="4758"/>
                  </a:lnTo>
                  <a:lnTo>
                    <a:pt x="12198" y="4095"/>
                  </a:lnTo>
                  <a:lnTo>
                    <a:pt x="13173" y="3604"/>
                  </a:lnTo>
                  <a:lnTo>
                    <a:pt x="14161" y="3304"/>
                  </a:lnTo>
                  <a:lnTo>
                    <a:pt x="15170" y="3208"/>
                  </a:lnTo>
                  <a:lnTo>
                    <a:pt x="21600" y="3208"/>
                  </a:lnTo>
                  <a:lnTo>
                    <a:pt x="20757" y="2470"/>
                  </a:lnTo>
                  <a:lnTo>
                    <a:pt x="19602" y="1615"/>
                  </a:lnTo>
                  <a:lnTo>
                    <a:pt x="18468" y="941"/>
                  </a:lnTo>
                  <a:lnTo>
                    <a:pt x="17347" y="428"/>
                  </a:lnTo>
                  <a:lnTo>
                    <a:pt x="16245" y="107"/>
                  </a:lnTo>
                  <a:lnTo>
                    <a:pt x="15697" y="21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1259839" y="214318"/>
              <a:ext cx="127383" cy="3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6" y="0"/>
                  </a:moveTo>
                  <a:lnTo>
                    <a:pt x="0" y="21600"/>
                  </a:lnTo>
                  <a:lnTo>
                    <a:pt x="21600" y="15761"/>
                  </a:lnTo>
                  <a:lnTo>
                    <a:pt x="18854" y="4395"/>
                  </a:lnTo>
                  <a:lnTo>
                    <a:pt x="5449" y="4395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274264" y="179054"/>
              <a:ext cx="32059" cy="4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7" y="0"/>
                  </a:moveTo>
                  <a:lnTo>
                    <a:pt x="0" y="17951"/>
                  </a:lnTo>
                  <a:lnTo>
                    <a:pt x="11931" y="21600"/>
                  </a:lnTo>
                  <a:lnTo>
                    <a:pt x="21600" y="3628"/>
                  </a:lnTo>
                  <a:lnTo>
                    <a:pt x="9727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288700" y="143763"/>
              <a:ext cx="82328" cy="7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90" y="0"/>
                  </a:moveTo>
                  <a:lnTo>
                    <a:pt x="0" y="9808"/>
                  </a:lnTo>
                  <a:lnTo>
                    <a:pt x="4623" y="11789"/>
                  </a:lnTo>
                  <a:lnTo>
                    <a:pt x="858" y="21600"/>
                  </a:lnTo>
                  <a:lnTo>
                    <a:pt x="21600" y="21600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22173" y="38100"/>
              <a:ext cx="666528" cy="17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46" y="0"/>
                  </a:moveTo>
                  <a:lnTo>
                    <a:pt x="0" y="0"/>
                  </a:lnTo>
                  <a:lnTo>
                    <a:pt x="683" y="31"/>
                  </a:lnTo>
                  <a:lnTo>
                    <a:pt x="1375" y="156"/>
                  </a:lnTo>
                  <a:lnTo>
                    <a:pt x="2778" y="591"/>
                  </a:lnTo>
                  <a:lnTo>
                    <a:pt x="4219" y="1323"/>
                  </a:lnTo>
                  <a:lnTo>
                    <a:pt x="5680" y="2288"/>
                  </a:lnTo>
                  <a:lnTo>
                    <a:pt x="7165" y="3503"/>
                  </a:lnTo>
                  <a:lnTo>
                    <a:pt x="8668" y="4919"/>
                  </a:lnTo>
                  <a:lnTo>
                    <a:pt x="10199" y="6554"/>
                  </a:lnTo>
                  <a:lnTo>
                    <a:pt x="11746" y="8360"/>
                  </a:lnTo>
                  <a:lnTo>
                    <a:pt x="13310" y="10337"/>
                  </a:lnTo>
                  <a:lnTo>
                    <a:pt x="14890" y="12438"/>
                  </a:lnTo>
                  <a:lnTo>
                    <a:pt x="16479" y="14664"/>
                  </a:lnTo>
                  <a:lnTo>
                    <a:pt x="18080" y="16984"/>
                  </a:lnTo>
                  <a:lnTo>
                    <a:pt x="21132" y="21600"/>
                  </a:lnTo>
                  <a:lnTo>
                    <a:pt x="21600" y="17277"/>
                  </a:lnTo>
                  <a:lnTo>
                    <a:pt x="18525" y="12625"/>
                  </a:lnTo>
                  <a:lnTo>
                    <a:pt x="16907" y="10274"/>
                  </a:lnTo>
                  <a:lnTo>
                    <a:pt x="15298" y="8017"/>
                  </a:lnTo>
                  <a:lnTo>
                    <a:pt x="13701" y="5900"/>
                  </a:lnTo>
                  <a:lnTo>
                    <a:pt x="12108" y="3892"/>
                  </a:lnTo>
                  <a:lnTo>
                    <a:pt x="10532" y="2055"/>
                  </a:lnTo>
                  <a:lnTo>
                    <a:pt x="8968" y="405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78" name="Shape 378"/>
          <p:cNvSpPr/>
          <p:nvPr/>
        </p:nvSpPr>
        <p:spPr>
          <a:xfrm>
            <a:off x="990599" y="2915411"/>
            <a:ext cx="477014" cy="7132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80" name="Shape 380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8</a:t>
            </a: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383" name="Shape 383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385" name="Shape 385"/>
          <p:cNvSpPr/>
          <p:nvPr/>
        </p:nvSpPr>
        <p:spPr>
          <a:xfrm>
            <a:off x="618235" y="4709285"/>
            <a:ext cx="49149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2800" spc="145">
                <a:solidFill>
                  <a:srgbClr val="EFAC00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9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7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386" name="Shape 386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5658610" y="3628643"/>
            <a:ext cx="475488" cy="7147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4369308" y="2845306"/>
            <a:ext cx="1228344" cy="13716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394" name="Group 394"/>
          <p:cNvGrpSpPr/>
          <p:nvPr/>
        </p:nvGrpSpPr>
        <p:grpSpPr>
          <a:xfrm>
            <a:off x="2754247" y="3041904"/>
            <a:ext cx="1387222" cy="256542"/>
            <a:chOff x="0" y="0"/>
            <a:chExt cx="1387221" cy="256541"/>
          </a:xfrm>
        </p:grpSpPr>
        <p:sp>
          <p:nvSpPr>
            <p:cNvPr id="389" name="Shape 389"/>
            <p:cNvSpPr/>
            <p:nvPr/>
          </p:nvSpPr>
          <p:spPr>
            <a:xfrm>
              <a:off x="0" y="0"/>
              <a:ext cx="885872" cy="25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58" y="0"/>
                  </a:moveTo>
                  <a:lnTo>
                    <a:pt x="14090" y="107"/>
                  </a:lnTo>
                  <a:lnTo>
                    <a:pt x="13040" y="438"/>
                  </a:lnTo>
                  <a:lnTo>
                    <a:pt x="12018" y="952"/>
                  </a:lnTo>
                  <a:lnTo>
                    <a:pt x="11012" y="1647"/>
                  </a:lnTo>
                  <a:lnTo>
                    <a:pt x="10024" y="2502"/>
                  </a:lnTo>
                  <a:lnTo>
                    <a:pt x="9054" y="3518"/>
                  </a:lnTo>
                  <a:lnTo>
                    <a:pt x="8104" y="4673"/>
                  </a:lnTo>
                  <a:lnTo>
                    <a:pt x="7166" y="5945"/>
                  </a:lnTo>
                  <a:lnTo>
                    <a:pt x="6237" y="7325"/>
                  </a:lnTo>
                  <a:lnTo>
                    <a:pt x="5323" y="8800"/>
                  </a:lnTo>
                  <a:lnTo>
                    <a:pt x="4422" y="10351"/>
                  </a:lnTo>
                  <a:lnTo>
                    <a:pt x="3524" y="11965"/>
                  </a:lnTo>
                  <a:lnTo>
                    <a:pt x="2638" y="13634"/>
                  </a:lnTo>
                  <a:lnTo>
                    <a:pt x="1753" y="15345"/>
                  </a:lnTo>
                  <a:lnTo>
                    <a:pt x="0" y="18820"/>
                  </a:lnTo>
                  <a:lnTo>
                    <a:pt x="464" y="21600"/>
                  </a:lnTo>
                  <a:lnTo>
                    <a:pt x="2214" y="18125"/>
                  </a:lnTo>
                  <a:lnTo>
                    <a:pt x="3090" y="16435"/>
                  </a:lnTo>
                  <a:lnTo>
                    <a:pt x="3970" y="14789"/>
                  </a:lnTo>
                  <a:lnTo>
                    <a:pt x="4849" y="13195"/>
                  </a:lnTo>
                  <a:lnTo>
                    <a:pt x="5738" y="11666"/>
                  </a:lnTo>
                  <a:lnTo>
                    <a:pt x="6630" y="10233"/>
                  </a:lnTo>
                  <a:lnTo>
                    <a:pt x="7531" y="8886"/>
                  </a:lnTo>
                  <a:lnTo>
                    <a:pt x="8441" y="7656"/>
                  </a:lnTo>
                  <a:lnTo>
                    <a:pt x="9361" y="6555"/>
                  </a:lnTo>
                  <a:lnTo>
                    <a:pt x="10293" y="5582"/>
                  </a:lnTo>
                  <a:lnTo>
                    <a:pt x="11238" y="4758"/>
                  </a:lnTo>
                  <a:lnTo>
                    <a:pt x="12198" y="4095"/>
                  </a:lnTo>
                  <a:lnTo>
                    <a:pt x="13173" y="3604"/>
                  </a:lnTo>
                  <a:lnTo>
                    <a:pt x="14161" y="3304"/>
                  </a:lnTo>
                  <a:lnTo>
                    <a:pt x="15170" y="3208"/>
                  </a:lnTo>
                  <a:lnTo>
                    <a:pt x="21600" y="3208"/>
                  </a:lnTo>
                  <a:lnTo>
                    <a:pt x="20757" y="2470"/>
                  </a:lnTo>
                  <a:lnTo>
                    <a:pt x="19602" y="1615"/>
                  </a:lnTo>
                  <a:lnTo>
                    <a:pt x="18468" y="941"/>
                  </a:lnTo>
                  <a:lnTo>
                    <a:pt x="17347" y="428"/>
                  </a:lnTo>
                  <a:lnTo>
                    <a:pt x="16245" y="107"/>
                  </a:lnTo>
                  <a:lnTo>
                    <a:pt x="15697" y="21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259839" y="214318"/>
              <a:ext cx="127383" cy="3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6" y="0"/>
                  </a:moveTo>
                  <a:lnTo>
                    <a:pt x="0" y="21600"/>
                  </a:lnTo>
                  <a:lnTo>
                    <a:pt x="21600" y="15761"/>
                  </a:lnTo>
                  <a:lnTo>
                    <a:pt x="18854" y="4395"/>
                  </a:lnTo>
                  <a:lnTo>
                    <a:pt x="5449" y="4395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274264" y="179054"/>
              <a:ext cx="32059" cy="4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7" y="0"/>
                  </a:moveTo>
                  <a:lnTo>
                    <a:pt x="0" y="17951"/>
                  </a:lnTo>
                  <a:lnTo>
                    <a:pt x="11931" y="21600"/>
                  </a:lnTo>
                  <a:lnTo>
                    <a:pt x="21600" y="3628"/>
                  </a:lnTo>
                  <a:lnTo>
                    <a:pt x="9727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288700" y="143763"/>
              <a:ext cx="82328" cy="7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90" y="0"/>
                  </a:moveTo>
                  <a:lnTo>
                    <a:pt x="0" y="9808"/>
                  </a:lnTo>
                  <a:lnTo>
                    <a:pt x="4623" y="11789"/>
                  </a:lnTo>
                  <a:lnTo>
                    <a:pt x="858" y="21600"/>
                  </a:lnTo>
                  <a:lnTo>
                    <a:pt x="21600" y="21600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622173" y="38100"/>
              <a:ext cx="666528" cy="17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46" y="0"/>
                  </a:moveTo>
                  <a:lnTo>
                    <a:pt x="0" y="0"/>
                  </a:lnTo>
                  <a:lnTo>
                    <a:pt x="683" y="31"/>
                  </a:lnTo>
                  <a:lnTo>
                    <a:pt x="1375" y="156"/>
                  </a:lnTo>
                  <a:lnTo>
                    <a:pt x="2778" y="591"/>
                  </a:lnTo>
                  <a:lnTo>
                    <a:pt x="4219" y="1323"/>
                  </a:lnTo>
                  <a:lnTo>
                    <a:pt x="5680" y="2288"/>
                  </a:lnTo>
                  <a:lnTo>
                    <a:pt x="7165" y="3503"/>
                  </a:lnTo>
                  <a:lnTo>
                    <a:pt x="8668" y="4919"/>
                  </a:lnTo>
                  <a:lnTo>
                    <a:pt x="10199" y="6554"/>
                  </a:lnTo>
                  <a:lnTo>
                    <a:pt x="11746" y="8360"/>
                  </a:lnTo>
                  <a:lnTo>
                    <a:pt x="13310" y="10337"/>
                  </a:lnTo>
                  <a:lnTo>
                    <a:pt x="14890" y="12438"/>
                  </a:lnTo>
                  <a:lnTo>
                    <a:pt x="16479" y="14664"/>
                  </a:lnTo>
                  <a:lnTo>
                    <a:pt x="18080" y="16984"/>
                  </a:lnTo>
                  <a:lnTo>
                    <a:pt x="21132" y="21600"/>
                  </a:lnTo>
                  <a:lnTo>
                    <a:pt x="21600" y="17277"/>
                  </a:lnTo>
                  <a:lnTo>
                    <a:pt x="18525" y="12625"/>
                  </a:lnTo>
                  <a:lnTo>
                    <a:pt x="16907" y="10274"/>
                  </a:lnTo>
                  <a:lnTo>
                    <a:pt x="15298" y="8017"/>
                  </a:lnTo>
                  <a:lnTo>
                    <a:pt x="13701" y="5900"/>
                  </a:lnTo>
                  <a:lnTo>
                    <a:pt x="12108" y="3892"/>
                  </a:lnTo>
                  <a:lnTo>
                    <a:pt x="10532" y="2055"/>
                  </a:lnTo>
                  <a:lnTo>
                    <a:pt x="8968" y="405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95" name="Shape 395"/>
          <p:cNvSpPr/>
          <p:nvPr/>
        </p:nvSpPr>
        <p:spPr>
          <a:xfrm>
            <a:off x="990599" y="2915411"/>
            <a:ext cx="477014" cy="7132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97" name="Shape 397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8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76" name="Shape 7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" name="Shape 7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r>
              <a:rPr lang="en-US" dirty="0" smtClean="0"/>
              <a:t>c</a:t>
            </a:r>
            <a:endParaRPr dirty="0"/>
          </a:p>
        </p:txBody>
      </p:sp>
      <p:sp>
        <p:nvSpPr>
          <p:cNvPr id="78" name="Shape 78"/>
          <p:cNvSpPr/>
          <p:nvPr/>
        </p:nvSpPr>
        <p:spPr>
          <a:xfrm>
            <a:off x="583691" y="312420"/>
            <a:ext cx="4744213" cy="50139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" name="Shape 79"/>
          <p:cNvSpPr/>
          <p:nvPr/>
        </p:nvSpPr>
        <p:spPr>
          <a:xfrm>
            <a:off x="1908810" y="1960626"/>
            <a:ext cx="1034670" cy="133502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" name="Shape 80"/>
          <p:cNvSpPr/>
          <p:nvPr/>
        </p:nvSpPr>
        <p:spPr>
          <a:xfrm>
            <a:off x="1532382" y="3028950"/>
            <a:ext cx="1316864" cy="266953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" name="Shape 81"/>
          <p:cNvSpPr/>
          <p:nvPr/>
        </p:nvSpPr>
        <p:spPr>
          <a:xfrm flipV="1">
            <a:off x="2003298" y="3295650"/>
            <a:ext cx="846584" cy="115697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" name="Shape 82"/>
          <p:cNvSpPr/>
          <p:nvPr/>
        </p:nvSpPr>
        <p:spPr>
          <a:xfrm flipH="1">
            <a:off x="2850642" y="2762250"/>
            <a:ext cx="1504950" cy="53403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" name="Shape 83"/>
          <p:cNvSpPr/>
          <p:nvPr/>
        </p:nvSpPr>
        <p:spPr>
          <a:xfrm>
            <a:off x="3320034" y="1693926"/>
            <a:ext cx="846583" cy="2313941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" name="Shape 84"/>
          <p:cNvSpPr/>
          <p:nvPr/>
        </p:nvSpPr>
        <p:spPr>
          <a:xfrm>
            <a:off x="1908810" y="1960626"/>
            <a:ext cx="2445513" cy="800990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Shape 85"/>
          <p:cNvSpPr/>
          <p:nvPr/>
        </p:nvSpPr>
        <p:spPr>
          <a:xfrm flipV="1">
            <a:off x="3601973" y="4007358"/>
            <a:ext cx="470280" cy="89001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" name="Shape 86"/>
          <p:cNvSpPr/>
          <p:nvPr/>
        </p:nvSpPr>
        <p:spPr>
          <a:xfrm flipH="1" flipV="1">
            <a:off x="2943605" y="3295649"/>
            <a:ext cx="658369" cy="1512954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" name="Shape 87"/>
          <p:cNvSpPr/>
          <p:nvPr/>
        </p:nvSpPr>
        <p:spPr>
          <a:xfrm flipH="1">
            <a:off x="4354829" y="2672333"/>
            <a:ext cx="1504951" cy="89027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" name="Shape 88"/>
          <p:cNvSpPr/>
          <p:nvPr/>
        </p:nvSpPr>
        <p:spPr>
          <a:xfrm flipH="1" flipV="1">
            <a:off x="4354829" y="2762249"/>
            <a:ext cx="1222757" cy="890017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" name="Shape 89"/>
          <p:cNvSpPr/>
          <p:nvPr/>
        </p:nvSpPr>
        <p:spPr>
          <a:xfrm flipH="1" flipV="1">
            <a:off x="5577078" y="3652265"/>
            <a:ext cx="282195" cy="800989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" name="Shape 90"/>
          <p:cNvSpPr/>
          <p:nvPr/>
        </p:nvSpPr>
        <p:spPr>
          <a:xfrm flipH="1">
            <a:off x="5671565" y="3473958"/>
            <a:ext cx="1504951" cy="178054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" name="Shape 91"/>
          <p:cNvSpPr/>
          <p:nvPr/>
        </p:nvSpPr>
        <p:spPr>
          <a:xfrm>
            <a:off x="5577078" y="3652265"/>
            <a:ext cx="1410844" cy="890015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5860541" y="3473958"/>
            <a:ext cx="1316864" cy="97904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Shape 93"/>
          <p:cNvSpPr/>
          <p:nvPr/>
        </p:nvSpPr>
        <p:spPr>
          <a:xfrm flipH="1">
            <a:off x="5860541" y="2317242"/>
            <a:ext cx="1410843" cy="35598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4" name="Shape 94"/>
          <p:cNvSpPr/>
          <p:nvPr/>
        </p:nvSpPr>
        <p:spPr>
          <a:xfrm flipH="1">
            <a:off x="4354829" y="1515616"/>
            <a:ext cx="658369" cy="1245998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" name="Shape 95"/>
          <p:cNvSpPr/>
          <p:nvPr/>
        </p:nvSpPr>
        <p:spPr>
          <a:xfrm flipH="1">
            <a:off x="5577078" y="2672333"/>
            <a:ext cx="282195" cy="97904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6" name="Shape 96"/>
          <p:cNvSpPr/>
          <p:nvPr/>
        </p:nvSpPr>
        <p:spPr>
          <a:xfrm flipV="1">
            <a:off x="4072890" y="3652265"/>
            <a:ext cx="1599059" cy="266954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7" name="Shape 97"/>
          <p:cNvSpPr/>
          <p:nvPr/>
        </p:nvSpPr>
        <p:spPr>
          <a:xfrm flipH="1">
            <a:off x="5860541" y="1605533"/>
            <a:ext cx="470281" cy="1067943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4731258" y="4452365"/>
            <a:ext cx="1128778" cy="35598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" name="Shape 99"/>
          <p:cNvSpPr/>
          <p:nvPr/>
        </p:nvSpPr>
        <p:spPr>
          <a:xfrm flipH="1" flipV="1">
            <a:off x="3320034" y="1693926"/>
            <a:ext cx="2445513" cy="2758949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4823459" y="1295399"/>
            <a:ext cx="638557" cy="60502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1606296" y="1632204"/>
            <a:ext cx="751332" cy="71323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6967728" y="3235450"/>
            <a:ext cx="557784" cy="52882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2639566" y="2967227"/>
            <a:ext cx="658369" cy="62331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229866" y="2718816"/>
            <a:ext cx="638558" cy="6050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3015994" y="1365502"/>
            <a:ext cx="752857" cy="71170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699260" y="4125467"/>
            <a:ext cx="638557" cy="6035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4050791" y="2345434"/>
            <a:ext cx="847344" cy="8001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3425952" y="4576571"/>
            <a:ext cx="557785" cy="52882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5504688" y="4125467"/>
            <a:ext cx="658368" cy="62179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3863340" y="3680459"/>
            <a:ext cx="638556" cy="6035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5556503" y="2345434"/>
            <a:ext cx="751332" cy="71170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7060692" y="2077210"/>
            <a:ext cx="559308" cy="52882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6774180" y="4319015"/>
            <a:ext cx="469393" cy="44500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5462015" y="3412235"/>
            <a:ext cx="470916" cy="44500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6114288" y="1383791"/>
            <a:ext cx="559309" cy="52882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4610099" y="4588764"/>
            <a:ext cx="470917" cy="44500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2182747" y="5112715"/>
            <a:ext cx="4780917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4800" spc="-90">
                <a:solidFill>
                  <a:srgbClr val="6F2F9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rPr dirty="0"/>
              <a:t>We </a:t>
            </a:r>
            <a:r>
              <a:rPr spc="0" dirty="0"/>
              <a:t>are</a:t>
            </a:r>
            <a:r>
              <a:rPr spc="-15" dirty="0"/>
              <a:t> </a:t>
            </a:r>
            <a:r>
              <a:rPr spc="0" dirty="0"/>
              <a:t>embedded</a:t>
            </a:r>
          </a:p>
          <a:p>
            <a:pPr indent="635" algn="ctr">
              <a:defRPr sz="4800">
                <a:solidFill>
                  <a:srgbClr val="6F2F9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rPr dirty="0"/>
              <a:t>in</a:t>
            </a:r>
            <a:r>
              <a:rPr spc="-104" dirty="0"/>
              <a:t> </a:t>
            </a:r>
            <a:r>
              <a:rPr dirty="0"/>
              <a:t>networks</a:t>
            </a:r>
          </a:p>
        </p:txBody>
      </p:sp>
      <p:sp>
        <p:nvSpPr>
          <p:cNvPr id="118" name="Shape 11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582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400" name="Shape 400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1" name="Shape 401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02" name="Shape 402"/>
          <p:cNvSpPr/>
          <p:nvPr/>
        </p:nvSpPr>
        <p:spPr>
          <a:xfrm>
            <a:off x="618235" y="4709285"/>
            <a:ext cx="49149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2800" spc="145">
                <a:solidFill>
                  <a:srgbClr val="EFAC00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9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7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403" name="Shape 403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4" name="Shape 404"/>
          <p:cNvSpPr/>
          <p:nvPr/>
        </p:nvSpPr>
        <p:spPr>
          <a:xfrm>
            <a:off x="6644640" y="2316478"/>
            <a:ext cx="1127760" cy="106070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09" name="Group 409"/>
          <p:cNvGrpSpPr/>
          <p:nvPr/>
        </p:nvGrpSpPr>
        <p:grpSpPr>
          <a:xfrm>
            <a:off x="5642609" y="2738627"/>
            <a:ext cx="943358" cy="543307"/>
            <a:chOff x="0" y="0"/>
            <a:chExt cx="943357" cy="543306"/>
          </a:xfrm>
        </p:grpSpPr>
        <p:sp>
          <p:nvSpPr>
            <p:cNvPr id="405" name="Shape 405"/>
            <p:cNvSpPr/>
            <p:nvPr/>
          </p:nvSpPr>
          <p:spPr>
            <a:xfrm>
              <a:off x="0" y="38008"/>
              <a:ext cx="831314" cy="505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10" y="0"/>
                  </a:moveTo>
                  <a:lnTo>
                    <a:pt x="19974" y="243"/>
                  </a:lnTo>
                  <a:lnTo>
                    <a:pt x="18868" y="449"/>
                  </a:lnTo>
                  <a:lnTo>
                    <a:pt x="17780" y="672"/>
                  </a:lnTo>
                  <a:lnTo>
                    <a:pt x="16704" y="916"/>
                  </a:lnTo>
                  <a:lnTo>
                    <a:pt x="15645" y="1187"/>
                  </a:lnTo>
                  <a:lnTo>
                    <a:pt x="14612" y="1497"/>
                  </a:lnTo>
                  <a:lnTo>
                    <a:pt x="13602" y="1839"/>
                  </a:lnTo>
                  <a:lnTo>
                    <a:pt x="12622" y="2213"/>
                  </a:lnTo>
                  <a:lnTo>
                    <a:pt x="10748" y="3109"/>
                  </a:lnTo>
                  <a:lnTo>
                    <a:pt x="9018" y="4217"/>
                  </a:lnTo>
                  <a:lnTo>
                    <a:pt x="7458" y="5574"/>
                  </a:lnTo>
                  <a:lnTo>
                    <a:pt x="6085" y="7165"/>
                  </a:lnTo>
                  <a:lnTo>
                    <a:pt x="4867" y="8956"/>
                  </a:lnTo>
                  <a:lnTo>
                    <a:pt x="3792" y="10905"/>
                  </a:lnTo>
                  <a:lnTo>
                    <a:pt x="2828" y="12990"/>
                  </a:lnTo>
                  <a:lnTo>
                    <a:pt x="1957" y="15167"/>
                  </a:lnTo>
                  <a:lnTo>
                    <a:pt x="759" y="18544"/>
                  </a:lnTo>
                  <a:lnTo>
                    <a:pt x="0" y="20818"/>
                  </a:lnTo>
                  <a:lnTo>
                    <a:pt x="871" y="21600"/>
                  </a:lnTo>
                  <a:lnTo>
                    <a:pt x="1627" y="19325"/>
                  </a:lnTo>
                  <a:lnTo>
                    <a:pt x="2402" y="17094"/>
                  </a:lnTo>
                  <a:lnTo>
                    <a:pt x="3217" y="14944"/>
                  </a:lnTo>
                  <a:lnTo>
                    <a:pt x="4098" y="12898"/>
                  </a:lnTo>
                  <a:lnTo>
                    <a:pt x="5062" y="10981"/>
                  </a:lnTo>
                  <a:lnTo>
                    <a:pt x="6138" y="9217"/>
                  </a:lnTo>
                  <a:lnTo>
                    <a:pt x="7345" y="7648"/>
                  </a:lnTo>
                  <a:lnTo>
                    <a:pt x="8705" y="6285"/>
                  </a:lnTo>
                  <a:lnTo>
                    <a:pt x="10246" y="5140"/>
                  </a:lnTo>
                  <a:lnTo>
                    <a:pt x="11962" y="4195"/>
                  </a:lnTo>
                  <a:lnTo>
                    <a:pt x="13830" y="3424"/>
                  </a:lnTo>
                  <a:lnTo>
                    <a:pt x="14810" y="3088"/>
                  </a:lnTo>
                  <a:lnTo>
                    <a:pt x="15819" y="2794"/>
                  </a:lnTo>
                  <a:lnTo>
                    <a:pt x="16856" y="2528"/>
                  </a:lnTo>
                  <a:lnTo>
                    <a:pt x="17915" y="2284"/>
                  </a:lnTo>
                  <a:lnTo>
                    <a:pt x="18991" y="2067"/>
                  </a:lnTo>
                  <a:lnTo>
                    <a:pt x="20086" y="1866"/>
                  </a:lnTo>
                  <a:lnTo>
                    <a:pt x="21600" y="1625"/>
                  </a:lnTo>
                  <a:lnTo>
                    <a:pt x="2151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831313" y="36194"/>
              <a:ext cx="112045" cy="7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23" y="0"/>
                  </a:moveTo>
                  <a:lnTo>
                    <a:pt x="2968" y="0"/>
                  </a:lnTo>
                  <a:lnTo>
                    <a:pt x="3678" y="10570"/>
                  </a:lnTo>
                  <a:lnTo>
                    <a:pt x="0" y="11085"/>
                  </a:lnTo>
                  <a:lnTo>
                    <a:pt x="666" y="21600"/>
                  </a:lnTo>
                  <a:lnTo>
                    <a:pt x="21600" y="2864"/>
                  </a:lnTo>
                  <a:lnTo>
                    <a:pt x="16523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827835" y="36195"/>
              <a:ext cx="22557" cy="3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4" y="0"/>
                  </a:moveTo>
                  <a:lnTo>
                    <a:pt x="0" y="983"/>
                  </a:lnTo>
                  <a:lnTo>
                    <a:pt x="3331" y="21600"/>
                  </a:lnTo>
                  <a:lnTo>
                    <a:pt x="21600" y="20598"/>
                  </a:lnTo>
                  <a:lnTo>
                    <a:pt x="18074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824356" y="0"/>
              <a:ext cx="92665" cy="3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11" y="21600"/>
                  </a:lnTo>
                  <a:lnTo>
                    <a:pt x="5210" y="20570"/>
                  </a:lnTo>
                  <a:lnTo>
                    <a:pt x="21600" y="20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10" name="Shape 410"/>
          <p:cNvSpPr/>
          <p:nvPr/>
        </p:nvSpPr>
        <p:spPr>
          <a:xfrm>
            <a:off x="5658610" y="3628643"/>
            <a:ext cx="475488" cy="71475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4369308" y="2845306"/>
            <a:ext cx="1228344" cy="13716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17" name="Group 417"/>
          <p:cNvGrpSpPr/>
          <p:nvPr/>
        </p:nvGrpSpPr>
        <p:grpSpPr>
          <a:xfrm>
            <a:off x="2754247" y="3041904"/>
            <a:ext cx="1387222" cy="256542"/>
            <a:chOff x="0" y="0"/>
            <a:chExt cx="1387221" cy="256541"/>
          </a:xfrm>
        </p:grpSpPr>
        <p:sp>
          <p:nvSpPr>
            <p:cNvPr id="412" name="Shape 412"/>
            <p:cNvSpPr/>
            <p:nvPr/>
          </p:nvSpPr>
          <p:spPr>
            <a:xfrm>
              <a:off x="0" y="0"/>
              <a:ext cx="885872" cy="25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58" y="0"/>
                  </a:moveTo>
                  <a:lnTo>
                    <a:pt x="14090" y="107"/>
                  </a:lnTo>
                  <a:lnTo>
                    <a:pt x="13040" y="438"/>
                  </a:lnTo>
                  <a:lnTo>
                    <a:pt x="12018" y="952"/>
                  </a:lnTo>
                  <a:lnTo>
                    <a:pt x="11012" y="1647"/>
                  </a:lnTo>
                  <a:lnTo>
                    <a:pt x="10024" y="2502"/>
                  </a:lnTo>
                  <a:lnTo>
                    <a:pt x="9054" y="3518"/>
                  </a:lnTo>
                  <a:lnTo>
                    <a:pt x="8104" y="4673"/>
                  </a:lnTo>
                  <a:lnTo>
                    <a:pt x="7166" y="5945"/>
                  </a:lnTo>
                  <a:lnTo>
                    <a:pt x="6237" y="7325"/>
                  </a:lnTo>
                  <a:lnTo>
                    <a:pt x="5323" y="8800"/>
                  </a:lnTo>
                  <a:lnTo>
                    <a:pt x="4422" y="10351"/>
                  </a:lnTo>
                  <a:lnTo>
                    <a:pt x="3524" y="11965"/>
                  </a:lnTo>
                  <a:lnTo>
                    <a:pt x="2638" y="13634"/>
                  </a:lnTo>
                  <a:lnTo>
                    <a:pt x="1753" y="15345"/>
                  </a:lnTo>
                  <a:lnTo>
                    <a:pt x="0" y="18820"/>
                  </a:lnTo>
                  <a:lnTo>
                    <a:pt x="464" y="21600"/>
                  </a:lnTo>
                  <a:lnTo>
                    <a:pt x="2214" y="18125"/>
                  </a:lnTo>
                  <a:lnTo>
                    <a:pt x="3090" y="16435"/>
                  </a:lnTo>
                  <a:lnTo>
                    <a:pt x="3970" y="14789"/>
                  </a:lnTo>
                  <a:lnTo>
                    <a:pt x="4849" y="13195"/>
                  </a:lnTo>
                  <a:lnTo>
                    <a:pt x="5738" y="11666"/>
                  </a:lnTo>
                  <a:lnTo>
                    <a:pt x="6630" y="10233"/>
                  </a:lnTo>
                  <a:lnTo>
                    <a:pt x="7531" y="8886"/>
                  </a:lnTo>
                  <a:lnTo>
                    <a:pt x="8441" y="7656"/>
                  </a:lnTo>
                  <a:lnTo>
                    <a:pt x="9361" y="6555"/>
                  </a:lnTo>
                  <a:lnTo>
                    <a:pt x="10293" y="5582"/>
                  </a:lnTo>
                  <a:lnTo>
                    <a:pt x="11238" y="4758"/>
                  </a:lnTo>
                  <a:lnTo>
                    <a:pt x="12198" y="4095"/>
                  </a:lnTo>
                  <a:lnTo>
                    <a:pt x="13173" y="3604"/>
                  </a:lnTo>
                  <a:lnTo>
                    <a:pt x="14161" y="3304"/>
                  </a:lnTo>
                  <a:lnTo>
                    <a:pt x="15170" y="3208"/>
                  </a:lnTo>
                  <a:lnTo>
                    <a:pt x="21600" y="3208"/>
                  </a:lnTo>
                  <a:lnTo>
                    <a:pt x="20757" y="2470"/>
                  </a:lnTo>
                  <a:lnTo>
                    <a:pt x="19602" y="1615"/>
                  </a:lnTo>
                  <a:lnTo>
                    <a:pt x="18468" y="941"/>
                  </a:lnTo>
                  <a:lnTo>
                    <a:pt x="17347" y="428"/>
                  </a:lnTo>
                  <a:lnTo>
                    <a:pt x="16245" y="107"/>
                  </a:lnTo>
                  <a:lnTo>
                    <a:pt x="15697" y="21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1259839" y="214318"/>
              <a:ext cx="127383" cy="3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6" y="0"/>
                  </a:moveTo>
                  <a:lnTo>
                    <a:pt x="0" y="21600"/>
                  </a:lnTo>
                  <a:lnTo>
                    <a:pt x="21600" y="15761"/>
                  </a:lnTo>
                  <a:lnTo>
                    <a:pt x="18854" y="4395"/>
                  </a:lnTo>
                  <a:lnTo>
                    <a:pt x="5449" y="4395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1274264" y="179054"/>
              <a:ext cx="32059" cy="4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7" y="0"/>
                  </a:moveTo>
                  <a:lnTo>
                    <a:pt x="0" y="17951"/>
                  </a:lnTo>
                  <a:lnTo>
                    <a:pt x="11931" y="21600"/>
                  </a:lnTo>
                  <a:lnTo>
                    <a:pt x="21600" y="3628"/>
                  </a:lnTo>
                  <a:lnTo>
                    <a:pt x="9727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1288700" y="143763"/>
              <a:ext cx="82328" cy="7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90" y="0"/>
                  </a:moveTo>
                  <a:lnTo>
                    <a:pt x="0" y="9808"/>
                  </a:lnTo>
                  <a:lnTo>
                    <a:pt x="4623" y="11789"/>
                  </a:lnTo>
                  <a:lnTo>
                    <a:pt x="858" y="21600"/>
                  </a:lnTo>
                  <a:lnTo>
                    <a:pt x="21600" y="21600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2173" y="38100"/>
              <a:ext cx="666528" cy="17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46" y="0"/>
                  </a:moveTo>
                  <a:lnTo>
                    <a:pt x="0" y="0"/>
                  </a:lnTo>
                  <a:lnTo>
                    <a:pt x="683" y="31"/>
                  </a:lnTo>
                  <a:lnTo>
                    <a:pt x="1375" y="156"/>
                  </a:lnTo>
                  <a:lnTo>
                    <a:pt x="2778" y="591"/>
                  </a:lnTo>
                  <a:lnTo>
                    <a:pt x="4219" y="1323"/>
                  </a:lnTo>
                  <a:lnTo>
                    <a:pt x="5680" y="2288"/>
                  </a:lnTo>
                  <a:lnTo>
                    <a:pt x="7165" y="3503"/>
                  </a:lnTo>
                  <a:lnTo>
                    <a:pt x="8668" y="4919"/>
                  </a:lnTo>
                  <a:lnTo>
                    <a:pt x="10199" y="6554"/>
                  </a:lnTo>
                  <a:lnTo>
                    <a:pt x="11746" y="8360"/>
                  </a:lnTo>
                  <a:lnTo>
                    <a:pt x="13310" y="10337"/>
                  </a:lnTo>
                  <a:lnTo>
                    <a:pt x="14890" y="12438"/>
                  </a:lnTo>
                  <a:lnTo>
                    <a:pt x="16479" y="14664"/>
                  </a:lnTo>
                  <a:lnTo>
                    <a:pt x="18080" y="16984"/>
                  </a:lnTo>
                  <a:lnTo>
                    <a:pt x="21132" y="21600"/>
                  </a:lnTo>
                  <a:lnTo>
                    <a:pt x="21600" y="17277"/>
                  </a:lnTo>
                  <a:lnTo>
                    <a:pt x="18525" y="12625"/>
                  </a:lnTo>
                  <a:lnTo>
                    <a:pt x="16907" y="10274"/>
                  </a:lnTo>
                  <a:lnTo>
                    <a:pt x="15298" y="8017"/>
                  </a:lnTo>
                  <a:lnTo>
                    <a:pt x="13701" y="5900"/>
                  </a:lnTo>
                  <a:lnTo>
                    <a:pt x="12108" y="3892"/>
                  </a:lnTo>
                  <a:lnTo>
                    <a:pt x="10532" y="2055"/>
                  </a:lnTo>
                  <a:lnTo>
                    <a:pt x="8968" y="405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18" name="Shape 418"/>
          <p:cNvSpPr/>
          <p:nvPr/>
        </p:nvSpPr>
        <p:spPr>
          <a:xfrm>
            <a:off x="990599" y="2915411"/>
            <a:ext cx="477014" cy="7132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19" name="Shape 41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20" name="Shape 420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8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423" name="Shape 423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25" name="Shape 425"/>
          <p:cNvSpPr/>
          <p:nvPr/>
        </p:nvSpPr>
        <p:spPr>
          <a:xfrm>
            <a:off x="618236" y="4614035"/>
            <a:ext cx="7516494" cy="265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z="3600" b="1" spc="-15">
                <a:solidFill>
                  <a:srgbClr val="0000FF"/>
                </a:solidFill>
              </a:defRPr>
            </a:pPr>
            <a:r>
              <a:t>Large </a:t>
            </a:r>
            <a:r>
              <a:rPr spc="-5"/>
              <a:t>online </a:t>
            </a:r>
            <a:r>
              <a:t>retailer: </a:t>
            </a:r>
            <a:r>
              <a:rPr b="0" spc="0">
                <a:solidFill>
                  <a:srgbClr val="000000"/>
                </a:solidFill>
              </a:rPr>
              <a:t>Jun ‘01 - </a:t>
            </a:r>
            <a:r>
              <a:rPr b="0" spc="-20">
                <a:solidFill>
                  <a:srgbClr val="000000"/>
                </a:solidFill>
              </a:rPr>
              <a:t>May</a:t>
            </a:r>
            <a:r>
              <a:rPr b="0" spc="-55">
                <a:solidFill>
                  <a:srgbClr val="000000"/>
                </a:solidFill>
              </a:rPr>
              <a:t> </a:t>
            </a:r>
            <a:r>
              <a:rPr b="0" spc="0">
                <a:solidFill>
                  <a:srgbClr val="000000"/>
                </a:solidFill>
              </a:rPr>
              <a:t>‘03</a:t>
            </a:r>
          </a:p>
          <a:p>
            <a:pPr marL="625475" lvl="1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/>
            </a:pPr>
            <a:r>
              <a:t>16M </a:t>
            </a:r>
            <a:r>
              <a:rPr spc="-10"/>
              <a:t>recommendations </a:t>
            </a:r>
            <a:r>
              <a:rPr spc="-5"/>
              <a:t>on 500k</a:t>
            </a:r>
            <a:r>
              <a:rPr spc="-10"/>
              <a:t> products</a:t>
            </a:r>
          </a:p>
          <a:p>
            <a:pPr marL="625475" lvl="1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/>
            </a:pPr>
            <a:r>
              <a:t>4M</a:t>
            </a:r>
            <a:r>
              <a:rPr spc="-65"/>
              <a:t> </a:t>
            </a:r>
            <a:r>
              <a:rPr spc="-20"/>
              <a:t>customers</a:t>
            </a:r>
          </a:p>
        </p:txBody>
      </p:sp>
      <p:sp>
        <p:nvSpPr>
          <p:cNvPr id="426" name="Shape 426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7" name="Shape 427"/>
          <p:cNvSpPr/>
          <p:nvPr/>
        </p:nvSpPr>
        <p:spPr>
          <a:xfrm>
            <a:off x="6644640" y="2316478"/>
            <a:ext cx="1127760" cy="106070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32" name="Group 432"/>
          <p:cNvGrpSpPr/>
          <p:nvPr/>
        </p:nvGrpSpPr>
        <p:grpSpPr>
          <a:xfrm>
            <a:off x="5642609" y="2738627"/>
            <a:ext cx="943358" cy="543307"/>
            <a:chOff x="0" y="0"/>
            <a:chExt cx="943357" cy="543306"/>
          </a:xfrm>
        </p:grpSpPr>
        <p:sp>
          <p:nvSpPr>
            <p:cNvPr id="428" name="Shape 428"/>
            <p:cNvSpPr/>
            <p:nvPr/>
          </p:nvSpPr>
          <p:spPr>
            <a:xfrm>
              <a:off x="0" y="38008"/>
              <a:ext cx="831314" cy="505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10" y="0"/>
                  </a:moveTo>
                  <a:lnTo>
                    <a:pt x="19974" y="243"/>
                  </a:lnTo>
                  <a:lnTo>
                    <a:pt x="18868" y="449"/>
                  </a:lnTo>
                  <a:lnTo>
                    <a:pt x="17780" y="672"/>
                  </a:lnTo>
                  <a:lnTo>
                    <a:pt x="16704" y="916"/>
                  </a:lnTo>
                  <a:lnTo>
                    <a:pt x="15645" y="1187"/>
                  </a:lnTo>
                  <a:lnTo>
                    <a:pt x="14612" y="1497"/>
                  </a:lnTo>
                  <a:lnTo>
                    <a:pt x="13602" y="1839"/>
                  </a:lnTo>
                  <a:lnTo>
                    <a:pt x="12622" y="2213"/>
                  </a:lnTo>
                  <a:lnTo>
                    <a:pt x="10748" y="3109"/>
                  </a:lnTo>
                  <a:lnTo>
                    <a:pt x="9018" y="4217"/>
                  </a:lnTo>
                  <a:lnTo>
                    <a:pt x="7458" y="5574"/>
                  </a:lnTo>
                  <a:lnTo>
                    <a:pt x="6085" y="7165"/>
                  </a:lnTo>
                  <a:lnTo>
                    <a:pt x="4867" y="8956"/>
                  </a:lnTo>
                  <a:lnTo>
                    <a:pt x="3792" y="10905"/>
                  </a:lnTo>
                  <a:lnTo>
                    <a:pt x="2828" y="12990"/>
                  </a:lnTo>
                  <a:lnTo>
                    <a:pt x="1957" y="15167"/>
                  </a:lnTo>
                  <a:lnTo>
                    <a:pt x="759" y="18544"/>
                  </a:lnTo>
                  <a:lnTo>
                    <a:pt x="0" y="20818"/>
                  </a:lnTo>
                  <a:lnTo>
                    <a:pt x="871" y="21600"/>
                  </a:lnTo>
                  <a:lnTo>
                    <a:pt x="1627" y="19325"/>
                  </a:lnTo>
                  <a:lnTo>
                    <a:pt x="2402" y="17094"/>
                  </a:lnTo>
                  <a:lnTo>
                    <a:pt x="3217" y="14944"/>
                  </a:lnTo>
                  <a:lnTo>
                    <a:pt x="4098" y="12898"/>
                  </a:lnTo>
                  <a:lnTo>
                    <a:pt x="5062" y="10981"/>
                  </a:lnTo>
                  <a:lnTo>
                    <a:pt x="6138" y="9217"/>
                  </a:lnTo>
                  <a:lnTo>
                    <a:pt x="7345" y="7648"/>
                  </a:lnTo>
                  <a:lnTo>
                    <a:pt x="8705" y="6285"/>
                  </a:lnTo>
                  <a:lnTo>
                    <a:pt x="10246" y="5140"/>
                  </a:lnTo>
                  <a:lnTo>
                    <a:pt x="11962" y="4195"/>
                  </a:lnTo>
                  <a:lnTo>
                    <a:pt x="13830" y="3424"/>
                  </a:lnTo>
                  <a:lnTo>
                    <a:pt x="14810" y="3088"/>
                  </a:lnTo>
                  <a:lnTo>
                    <a:pt x="15819" y="2794"/>
                  </a:lnTo>
                  <a:lnTo>
                    <a:pt x="16856" y="2528"/>
                  </a:lnTo>
                  <a:lnTo>
                    <a:pt x="17915" y="2284"/>
                  </a:lnTo>
                  <a:lnTo>
                    <a:pt x="18991" y="2067"/>
                  </a:lnTo>
                  <a:lnTo>
                    <a:pt x="20086" y="1866"/>
                  </a:lnTo>
                  <a:lnTo>
                    <a:pt x="21600" y="1625"/>
                  </a:lnTo>
                  <a:lnTo>
                    <a:pt x="2151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831313" y="36194"/>
              <a:ext cx="112045" cy="7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23" y="0"/>
                  </a:moveTo>
                  <a:lnTo>
                    <a:pt x="2968" y="0"/>
                  </a:lnTo>
                  <a:lnTo>
                    <a:pt x="3678" y="10570"/>
                  </a:lnTo>
                  <a:lnTo>
                    <a:pt x="0" y="11085"/>
                  </a:lnTo>
                  <a:lnTo>
                    <a:pt x="666" y="21600"/>
                  </a:lnTo>
                  <a:lnTo>
                    <a:pt x="21600" y="2864"/>
                  </a:lnTo>
                  <a:lnTo>
                    <a:pt x="16523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827835" y="36195"/>
              <a:ext cx="22557" cy="3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4" y="0"/>
                  </a:moveTo>
                  <a:lnTo>
                    <a:pt x="0" y="983"/>
                  </a:lnTo>
                  <a:lnTo>
                    <a:pt x="3331" y="21600"/>
                  </a:lnTo>
                  <a:lnTo>
                    <a:pt x="21600" y="20598"/>
                  </a:lnTo>
                  <a:lnTo>
                    <a:pt x="18074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824356" y="0"/>
              <a:ext cx="92665" cy="3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811" y="21600"/>
                  </a:lnTo>
                  <a:lnTo>
                    <a:pt x="5210" y="20570"/>
                  </a:lnTo>
                  <a:lnTo>
                    <a:pt x="21600" y="20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33" name="Shape 433"/>
          <p:cNvSpPr/>
          <p:nvPr/>
        </p:nvSpPr>
        <p:spPr>
          <a:xfrm>
            <a:off x="5658610" y="3628643"/>
            <a:ext cx="475488" cy="71475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4369308" y="2845306"/>
            <a:ext cx="1228344" cy="13716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40" name="Group 440"/>
          <p:cNvGrpSpPr/>
          <p:nvPr/>
        </p:nvGrpSpPr>
        <p:grpSpPr>
          <a:xfrm>
            <a:off x="2754247" y="3041904"/>
            <a:ext cx="1387222" cy="256542"/>
            <a:chOff x="0" y="0"/>
            <a:chExt cx="1387221" cy="256541"/>
          </a:xfrm>
        </p:grpSpPr>
        <p:sp>
          <p:nvSpPr>
            <p:cNvPr id="435" name="Shape 435"/>
            <p:cNvSpPr/>
            <p:nvPr/>
          </p:nvSpPr>
          <p:spPr>
            <a:xfrm>
              <a:off x="0" y="0"/>
              <a:ext cx="885872" cy="25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58" y="0"/>
                  </a:moveTo>
                  <a:lnTo>
                    <a:pt x="14090" y="107"/>
                  </a:lnTo>
                  <a:lnTo>
                    <a:pt x="13040" y="438"/>
                  </a:lnTo>
                  <a:lnTo>
                    <a:pt x="12018" y="952"/>
                  </a:lnTo>
                  <a:lnTo>
                    <a:pt x="11012" y="1647"/>
                  </a:lnTo>
                  <a:lnTo>
                    <a:pt x="10024" y="2502"/>
                  </a:lnTo>
                  <a:lnTo>
                    <a:pt x="9054" y="3518"/>
                  </a:lnTo>
                  <a:lnTo>
                    <a:pt x="8104" y="4673"/>
                  </a:lnTo>
                  <a:lnTo>
                    <a:pt x="7166" y="5945"/>
                  </a:lnTo>
                  <a:lnTo>
                    <a:pt x="6237" y="7325"/>
                  </a:lnTo>
                  <a:lnTo>
                    <a:pt x="5323" y="8800"/>
                  </a:lnTo>
                  <a:lnTo>
                    <a:pt x="4422" y="10351"/>
                  </a:lnTo>
                  <a:lnTo>
                    <a:pt x="3524" y="11965"/>
                  </a:lnTo>
                  <a:lnTo>
                    <a:pt x="2638" y="13634"/>
                  </a:lnTo>
                  <a:lnTo>
                    <a:pt x="1753" y="15345"/>
                  </a:lnTo>
                  <a:lnTo>
                    <a:pt x="0" y="18820"/>
                  </a:lnTo>
                  <a:lnTo>
                    <a:pt x="464" y="21600"/>
                  </a:lnTo>
                  <a:lnTo>
                    <a:pt x="2214" y="18125"/>
                  </a:lnTo>
                  <a:lnTo>
                    <a:pt x="3090" y="16435"/>
                  </a:lnTo>
                  <a:lnTo>
                    <a:pt x="3970" y="14789"/>
                  </a:lnTo>
                  <a:lnTo>
                    <a:pt x="4849" y="13195"/>
                  </a:lnTo>
                  <a:lnTo>
                    <a:pt x="5738" y="11666"/>
                  </a:lnTo>
                  <a:lnTo>
                    <a:pt x="6630" y="10233"/>
                  </a:lnTo>
                  <a:lnTo>
                    <a:pt x="7531" y="8886"/>
                  </a:lnTo>
                  <a:lnTo>
                    <a:pt x="8441" y="7656"/>
                  </a:lnTo>
                  <a:lnTo>
                    <a:pt x="9361" y="6555"/>
                  </a:lnTo>
                  <a:lnTo>
                    <a:pt x="10293" y="5582"/>
                  </a:lnTo>
                  <a:lnTo>
                    <a:pt x="11238" y="4758"/>
                  </a:lnTo>
                  <a:lnTo>
                    <a:pt x="12198" y="4095"/>
                  </a:lnTo>
                  <a:lnTo>
                    <a:pt x="13173" y="3604"/>
                  </a:lnTo>
                  <a:lnTo>
                    <a:pt x="14161" y="3304"/>
                  </a:lnTo>
                  <a:lnTo>
                    <a:pt x="15170" y="3208"/>
                  </a:lnTo>
                  <a:lnTo>
                    <a:pt x="21600" y="3208"/>
                  </a:lnTo>
                  <a:lnTo>
                    <a:pt x="20757" y="2470"/>
                  </a:lnTo>
                  <a:lnTo>
                    <a:pt x="19602" y="1615"/>
                  </a:lnTo>
                  <a:lnTo>
                    <a:pt x="18468" y="941"/>
                  </a:lnTo>
                  <a:lnTo>
                    <a:pt x="17347" y="428"/>
                  </a:lnTo>
                  <a:lnTo>
                    <a:pt x="16245" y="107"/>
                  </a:lnTo>
                  <a:lnTo>
                    <a:pt x="15697" y="21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59839" y="214318"/>
              <a:ext cx="127383" cy="3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46" y="0"/>
                  </a:moveTo>
                  <a:lnTo>
                    <a:pt x="0" y="21600"/>
                  </a:lnTo>
                  <a:lnTo>
                    <a:pt x="21600" y="15761"/>
                  </a:lnTo>
                  <a:lnTo>
                    <a:pt x="18854" y="4395"/>
                  </a:lnTo>
                  <a:lnTo>
                    <a:pt x="5449" y="4395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74264" y="179054"/>
              <a:ext cx="32059" cy="4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7" y="0"/>
                  </a:moveTo>
                  <a:lnTo>
                    <a:pt x="0" y="17951"/>
                  </a:lnTo>
                  <a:lnTo>
                    <a:pt x="11931" y="21600"/>
                  </a:lnTo>
                  <a:lnTo>
                    <a:pt x="21600" y="3628"/>
                  </a:lnTo>
                  <a:lnTo>
                    <a:pt x="9727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288700" y="143763"/>
              <a:ext cx="82328" cy="7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90" y="0"/>
                  </a:moveTo>
                  <a:lnTo>
                    <a:pt x="0" y="9808"/>
                  </a:lnTo>
                  <a:lnTo>
                    <a:pt x="4623" y="11789"/>
                  </a:lnTo>
                  <a:lnTo>
                    <a:pt x="858" y="21600"/>
                  </a:lnTo>
                  <a:lnTo>
                    <a:pt x="21600" y="21600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622173" y="38100"/>
              <a:ext cx="666528" cy="17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46" y="0"/>
                  </a:moveTo>
                  <a:lnTo>
                    <a:pt x="0" y="0"/>
                  </a:lnTo>
                  <a:lnTo>
                    <a:pt x="683" y="31"/>
                  </a:lnTo>
                  <a:lnTo>
                    <a:pt x="1375" y="156"/>
                  </a:lnTo>
                  <a:lnTo>
                    <a:pt x="2778" y="591"/>
                  </a:lnTo>
                  <a:lnTo>
                    <a:pt x="4219" y="1323"/>
                  </a:lnTo>
                  <a:lnTo>
                    <a:pt x="5680" y="2288"/>
                  </a:lnTo>
                  <a:lnTo>
                    <a:pt x="7165" y="3503"/>
                  </a:lnTo>
                  <a:lnTo>
                    <a:pt x="8668" y="4919"/>
                  </a:lnTo>
                  <a:lnTo>
                    <a:pt x="10199" y="6554"/>
                  </a:lnTo>
                  <a:lnTo>
                    <a:pt x="11746" y="8360"/>
                  </a:lnTo>
                  <a:lnTo>
                    <a:pt x="13310" y="10337"/>
                  </a:lnTo>
                  <a:lnTo>
                    <a:pt x="14890" y="12438"/>
                  </a:lnTo>
                  <a:lnTo>
                    <a:pt x="16479" y="14664"/>
                  </a:lnTo>
                  <a:lnTo>
                    <a:pt x="18080" y="16984"/>
                  </a:lnTo>
                  <a:lnTo>
                    <a:pt x="21132" y="21600"/>
                  </a:lnTo>
                  <a:lnTo>
                    <a:pt x="21600" y="17277"/>
                  </a:lnTo>
                  <a:lnTo>
                    <a:pt x="18525" y="12625"/>
                  </a:lnTo>
                  <a:lnTo>
                    <a:pt x="16907" y="10274"/>
                  </a:lnTo>
                  <a:lnTo>
                    <a:pt x="15298" y="8017"/>
                  </a:lnTo>
                  <a:lnTo>
                    <a:pt x="13701" y="5900"/>
                  </a:lnTo>
                  <a:lnTo>
                    <a:pt x="12108" y="3892"/>
                  </a:lnTo>
                  <a:lnTo>
                    <a:pt x="10532" y="2055"/>
                  </a:lnTo>
                  <a:lnTo>
                    <a:pt x="8968" y="405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41" name="Shape 441"/>
          <p:cNvSpPr/>
          <p:nvPr/>
        </p:nvSpPr>
        <p:spPr>
          <a:xfrm>
            <a:off x="990599" y="2915411"/>
            <a:ext cx="477014" cy="7132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43" name="Shape 443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8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446" name="Shape 44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7" name="Shape 44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492251" y="1193291"/>
            <a:ext cx="7813549" cy="56647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598931" y="312420"/>
            <a:ext cx="7964424" cy="50139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6096000" y="1142999"/>
            <a:ext cx="3048000" cy="20040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6175628" y="1279396"/>
            <a:ext cx="2851151" cy="1747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329565" marR="430530" indent="-316865">
              <a:lnSpc>
                <a:spcPts val="2100"/>
              </a:lnSpc>
              <a:buClr>
                <a:srgbClr val="FF0000"/>
              </a:buClr>
              <a:buSzPct val="155555"/>
              <a:buFont typeface="Symbol"/>
              <a:buChar char="•"/>
              <a:tabLst>
                <a:tab pos="2921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Purchase </a:t>
            </a:r>
            <a:r>
              <a:rPr spc="-10"/>
              <a:t>following </a:t>
            </a:r>
            <a:r>
              <a:t>a  recommendation</a:t>
            </a:r>
          </a:p>
          <a:p>
            <a:pPr marL="274954" indent="-262254">
              <a:spcBef>
                <a:spcPts val="500"/>
              </a:spcBef>
              <a:buClr>
                <a:srgbClr val="0000FF"/>
              </a:buClr>
              <a:buSzPct val="155555"/>
              <a:buFont typeface="Symbol"/>
              <a:buChar char="•"/>
              <a:tabLst>
                <a:tab pos="2667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Customer</a:t>
            </a:r>
            <a:r>
              <a:rPr spc="-69"/>
              <a:t> </a:t>
            </a:r>
            <a:r>
              <a:t>recommending</a:t>
            </a:r>
          </a:p>
          <a:p>
            <a:pPr indent="329565"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spc="-85"/>
              <a:t> </a:t>
            </a:r>
            <a:r>
              <a:t>product</a:t>
            </a:r>
          </a:p>
          <a:p>
            <a:pPr marL="329565" marR="228600" indent="-316865">
              <a:lnSpc>
                <a:spcPts val="2100"/>
              </a:lnSpc>
              <a:spcBef>
                <a:spcPts val="700"/>
              </a:spcBef>
              <a:buSzPct val="155555"/>
              <a:buFont typeface="Symbol"/>
              <a:buChar char="•"/>
              <a:tabLst>
                <a:tab pos="2540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Customer not </a:t>
            </a:r>
            <a:r>
              <a:rPr spc="-10"/>
              <a:t>buying </a:t>
            </a:r>
            <a:r>
              <a:t>a  recommended</a:t>
            </a:r>
            <a:r>
              <a:rPr spc="-45"/>
              <a:t> </a:t>
            </a:r>
            <a:r>
              <a:t>product</a:t>
            </a:r>
          </a:p>
        </p:txBody>
      </p:sp>
      <p:sp>
        <p:nvSpPr>
          <p:cNvPr id="452" name="Shape 452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53" name="Shape 453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9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456" name="Shape 45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577595" y="310894"/>
            <a:ext cx="7208519" cy="5013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9" name="Shape 459"/>
          <p:cNvSpPr/>
          <p:nvPr/>
        </p:nvSpPr>
        <p:spPr>
          <a:xfrm>
            <a:off x="3284220" y="1527047"/>
            <a:ext cx="1714501" cy="56083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0" name="Shape 460"/>
          <p:cNvSpPr/>
          <p:nvPr/>
        </p:nvSpPr>
        <p:spPr>
          <a:xfrm>
            <a:off x="5084064" y="1635250"/>
            <a:ext cx="1333501" cy="48463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1" name="Shape 461"/>
          <p:cNvSpPr/>
          <p:nvPr/>
        </p:nvSpPr>
        <p:spPr>
          <a:xfrm>
            <a:off x="6464808" y="1732788"/>
            <a:ext cx="1427989" cy="101803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2" name="Shape 462"/>
          <p:cNvSpPr/>
          <p:nvPr/>
        </p:nvSpPr>
        <p:spPr>
          <a:xfrm>
            <a:off x="1232916" y="2264664"/>
            <a:ext cx="1790701" cy="66598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3" name="Shape 463"/>
          <p:cNvSpPr/>
          <p:nvPr/>
        </p:nvSpPr>
        <p:spPr>
          <a:xfrm>
            <a:off x="3212592" y="2253994"/>
            <a:ext cx="1524001" cy="85648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4873752" y="2570988"/>
            <a:ext cx="1219201" cy="323089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5" name="Shape 465"/>
          <p:cNvSpPr/>
          <p:nvPr/>
        </p:nvSpPr>
        <p:spPr>
          <a:xfrm>
            <a:off x="1219199" y="3090672"/>
            <a:ext cx="2467357" cy="656845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3933444" y="3182110"/>
            <a:ext cx="1342645" cy="1008890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7" name="Shape 467"/>
          <p:cNvSpPr/>
          <p:nvPr/>
        </p:nvSpPr>
        <p:spPr>
          <a:xfrm>
            <a:off x="5564123" y="3110482"/>
            <a:ext cx="1429513" cy="600458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Shape 468"/>
          <p:cNvSpPr/>
          <p:nvPr/>
        </p:nvSpPr>
        <p:spPr>
          <a:xfrm>
            <a:off x="7173468" y="3110483"/>
            <a:ext cx="839725" cy="839724"/>
          </a:xfrm>
          <a:prstGeom prst="rect">
            <a:avLst/>
          </a:prstGeom>
          <a:blipFill>
            <a:blip r:embed="rId1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609600" y="4495800"/>
            <a:ext cx="7810500" cy="1905000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200"/>
              </a:spcBef>
              <a:defRPr sz="4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As </a:t>
            </a:r>
            <a:r>
              <a:rPr spc="-4"/>
              <a:t>users </a:t>
            </a:r>
            <a:r>
              <a:t>of social </a:t>
            </a:r>
            <a:r>
              <a:rPr spc="-4"/>
              <a:t>media</a:t>
            </a:r>
            <a:r>
              <a:rPr spc="-85"/>
              <a:t> </a:t>
            </a:r>
            <a:r>
              <a:t>sites</a:t>
            </a:r>
          </a:p>
          <a:p>
            <a:pPr indent="5080" algn="ctr">
              <a:defRPr sz="4400" spc="-9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(re)share</a:t>
            </a:r>
            <a:r>
              <a:rPr spc="-95"/>
              <a:t> </a:t>
            </a:r>
            <a:r>
              <a:rPr spc="0"/>
              <a:t>information</a:t>
            </a:r>
          </a:p>
          <a:p>
            <a:pPr algn="ctr">
              <a:defRPr sz="4400" spc="-4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big </a:t>
            </a:r>
            <a:r>
              <a:rPr spc="0"/>
              <a:t>cascades</a:t>
            </a:r>
            <a:r>
              <a:rPr spc="-100"/>
              <a:t> </a:t>
            </a:r>
            <a:r>
              <a:t>form</a:t>
            </a:r>
          </a:p>
        </p:txBody>
      </p:sp>
      <p:sp>
        <p:nvSpPr>
          <p:cNvPr id="470" name="Shape 47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71" name="Shape 471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10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474" name="Shape 474"/>
          <p:cNvSpPr/>
          <p:nvPr/>
        </p:nvSpPr>
        <p:spPr>
          <a:xfrm>
            <a:off x="928115" y="1389888"/>
            <a:ext cx="7287770" cy="40782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76" name="Shape 476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1406652"/>
            <a:ext cx="9067800" cy="45369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0" name="Shape 48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81" name="Shape 481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484" name="Shape 484"/>
          <p:cNvSpPr/>
          <p:nvPr/>
        </p:nvSpPr>
        <p:spPr>
          <a:xfrm>
            <a:off x="690371" y="176784"/>
            <a:ext cx="7763258" cy="65044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Shape 485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86" name="Shape 486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489" name="Shape 489"/>
          <p:cNvSpPr/>
          <p:nvPr/>
        </p:nvSpPr>
        <p:spPr>
          <a:xfrm>
            <a:off x="141731" y="303274"/>
            <a:ext cx="9002267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0" name="Shape 490"/>
          <p:cNvSpPr>
            <a:spLocks noGrp="1"/>
          </p:cNvSpPr>
          <p:nvPr>
            <p:ph type="title"/>
          </p:nvPr>
        </p:nvSpPr>
        <p:spPr>
          <a:xfrm>
            <a:off x="389635" y="1435860"/>
            <a:ext cx="8600442" cy="502921"/>
          </a:xfrm>
          <a:prstGeom prst="rect">
            <a:avLst/>
          </a:prstGeom>
        </p:spPr>
        <p:txBody>
          <a:bodyPr/>
          <a:lstStyle/>
          <a:p>
            <a:pPr indent="11684" defTabSz="841247">
              <a:defRPr sz="3036" spc="-92"/>
            </a:pPr>
            <a:r>
              <a:t>How many people are </a:t>
            </a:r>
            <a:r>
              <a:rPr spc="0"/>
              <a:t>using a particular </a:t>
            </a:r>
            <a:r>
              <a:t>hashtag?</a:t>
            </a:r>
          </a:p>
        </p:txBody>
      </p:sp>
      <p:sp>
        <p:nvSpPr>
          <p:cNvPr id="491" name="Shape 49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92" name="Shape 492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493" name="Shape 493"/>
          <p:cNvSpPr/>
          <p:nvPr/>
        </p:nvSpPr>
        <p:spPr>
          <a:xfrm>
            <a:off x="389636" y="1950339"/>
            <a:ext cx="8477885" cy="388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18415" indent="12700">
              <a:defRPr sz="2000">
                <a:solidFill>
                  <a:srgbClr val="7E7E7E"/>
                </a:solidFill>
              </a:defRPr>
            </a:pPr>
            <a:r>
              <a:t>Ma, </a:t>
            </a:r>
            <a:r>
              <a:rPr spc="-4"/>
              <a:t>Z., Sun, </a:t>
            </a:r>
            <a:r>
              <a:t>A., &amp; Cong, G. (2013). </a:t>
            </a:r>
            <a:r>
              <a:rPr spc="-4"/>
              <a:t>On predicting </a:t>
            </a:r>
            <a:r>
              <a:t>the </a:t>
            </a:r>
            <a:r>
              <a:rPr spc="-4"/>
              <a:t>popularity of newly emerging  </a:t>
            </a:r>
            <a:r>
              <a:rPr spc="-9"/>
              <a:t>hashtags </a:t>
            </a:r>
            <a:r>
              <a:t>in</a:t>
            </a:r>
            <a:r>
              <a:rPr spc="-65"/>
              <a:t> </a:t>
            </a:r>
            <a:r>
              <a:rPr spc="-19"/>
              <a:t>Twitter</a:t>
            </a:r>
          </a:p>
          <a:p>
            <a:pPr indent="12700">
              <a:spcBef>
                <a:spcPts val="1100"/>
              </a:spcBef>
              <a:defRPr sz="3300" b="1" spc="-5"/>
            </a:pPr>
            <a:r>
              <a:t>Will </a:t>
            </a:r>
            <a:r>
              <a:rPr spc="0"/>
              <a:t>a </a:t>
            </a:r>
            <a:r>
              <a:rPr spc="-15"/>
              <a:t>tweet </a:t>
            </a:r>
            <a:r>
              <a:rPr spc="-25"/>
              <a:t>get</a:t>
            </a:r>
            <a:r>
              <a:rPr spc="10"/>
              <a:t> </a:t>
            </a:r>
            <a:r>
              <a:rPr spc="-20"/>
              <a:t>retweeted?</a:t>
            </a:r>
          </a:p>
          <a:p>
            <a:pPr marR="334645" indent="12700">
              <a:defRPr sz="2000" spc="-15">
                <a:solidFill>
                  <a:srgbClr val="7E7E7E"/>
                </a:solidFill>
              </a:defRPr>
            </a:pPr>
            <a:r>
              <a:t>Petrovic, </a:t>
            </a:r>
            <a:r>
              <a:rPr spc="-4"/>
              <a:t>S., Osborne, </a:t>
            </a:r>
            <a:r>
              <a:rPr spc="0"/>
              <a:t>M., &amp; </a:t>
            </a:r>
            <a:r>
              <a:rPr spc="-19"/>
              <a:t>Lavrenko, </a:t>
            </a:r>
            <a:r>
              <a:rPr spc="-104"/>
              <a:t>V. </a:t>
            </a:r>
            <a:r>
              <a:rPr spc="0"/>
              <a:t>(2011). </a:t>
            </a:r>
            <a:r>
              <a:rPr spc="-9"/>
              <a:t>RT </a:t>
            </a:r>
            <a:r>
              <a:t>to </a:t>
            </a:r>
            <a:r>
              <a:rPr spc="0"/>
              <a:t>Win! </a:t>
            </a:r>
            <a:r>
              <a:rPr spc="-4"/>
              <a:t>Predicting Message  </a:t>
            </a:r>
            <a:r>
              <a:rPr spc="-9"/>
              <a:t>Propagation </a:t>
            </a:r>
            <a:r>
              <a:rPr spc="0"/>
              <a:t>in</a:t>
            </a:r>
            <a:r>
              <a:rPr spc="-95"/>
              <a:t> </a:t>
            </a:r>
            <a:r>
              <a:rPr spc="-19"/>
              <a:t>Twitter</a:t>
            </a:r>
          </a:p>
          <a:p>
            <a:pPr indent="12700">
              <a:spcBef>
                <a:spcPts val="1100"/>
              </a:spcBef>
              <a:defRPr sz="3300" b="1" spc="-10"/>
            </a:pPr>
            <a:r>
              <a:t>How </a:t>
            </a:r>
            <a:r>
              <a:rPr spc="0"/>
              <a:t>does a </a:t>
            </a:r>
            <a:r>
              <a:rPr spc="-15"/>
              <a:t>large </a:t>
            </a:r>
            <a:r>
              <a:t>photo </a:t>
            </a:r>
            <a:r>
              <a:rPr spc="-15"/>
              <a:t>reshare </a:t>
            </a:r>
            <a:r>
              <a:t>cascade</a:t>
            </a:r>
            <a:r>
              <a:rPr spc="50"/>
              <a:t> </a:t>
            </a:r>
            <a:r>
              <a:t>spread?</a:t>
            </a:r>
          </a:p>
          <a:p>
            <a:pPr indent="12700">
              <a:defRPr sz="2200" spc="-55">
                <a:solidFill>
                  <a:srgbClr val="7E7E7E"/>
                </a:solidFill>
              </a:defRPr>
            </a:pPr>
            <a:r>
              <a:t>Dow, </a:t>
            </a:r>
            <a:r>
              <a:rPr spc="-140"/>
              <a:t>P. </a:t>
            </a:r>
            <a:r>
              <a:rPr spc="-4"/>
              <a:t>A., Adamic, L. </a:t>
            </a:r>
            <a:r>
              <a:rPr spc="0"/>
              <a:t>A., </a:t>
            </a:r>
            <a:r>
              <a:rPr spc="-4"/>
              <a:t>&amp; Friggeri, </a:t>
            </a:r>
            <a:r>
              <a:rPr spc="0"/>
              <a:t>A. </a:t>
            </a:r>
            <a:r>
              <a:rPr spc="-4"/>
              <a:t>(2013). </a:t>
            </a:r>
            <a:r>
              <a:rPr spc="-9"/>
              <a:t>The </a:t>
            </a:r>
            <a:r>
              <a:rPr spc="-15"/>
              <a:t>Anatomy </a:t>
            </a:r>
            <a:r>
              <a:rPr spc="-4"/>
              <a:t>of</a:t>
            </a:r>
            <a:r>
              <a:rPr spc="275"/>
              <a:t> </a:t>
            </a:r>
            <a:r>
              <a:rPr spc="-15"/>
              <a:t>Large</a:t>
            </a:r>
          </a:p>
          <a:p>
            <a:pPr indent="12700">
              <a:defRPr sz="2200" spc="-15">
                <a:solidFill>
                  <a:srgbClr val="7E7E7E"/>
                </a:solidFill>
              </a:defRPr>
            </a:pPr>
            <a:r>
              <a:t>Facebook</a:t>
            </a:r>
            <a:r>
              <a:rPr spc="-25"/>
              <a:t> </a:t>
            </a:r>
            <a:r>
              <a:rPr spc="-9"/>
              <a:t>Cascades</a:t>
            </a:r>
          </a:p>
        </p:txBody>
      </p:sp>
      <p:sp>
        <p:nvSpPr>
          <p:cNvPr id="494" name="Shape 494"/>
          <p:cNvSpPr/>
          <p:nvPr/>
        </p:nvSpPr>
        <p:spPr>
          <a:xfrm>
            <a:off x="228600" y="5334000"/>
            <a:ext cx="8763000" cy="584200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205740">
              <a:spcBef>
                <a:spcPts val="600"/>
              </a:spcBef>
              <a:defRPr sz="4000" spc="-9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How will </a:t>
            </a:r>
            <a:r>
              <a:rPr spc="-4"/>
              <a:t>a cascade </a:t>
            </a:r>
            <a:r>
              <a:t>grow </a:t>
            </a:r>
            <a:r>
              <a:rPr spc="-4"/>
              <a:t>in </a:t>
            </a:r>
            <a:r>
              <a:t>the</a:t>
            </a:r>
            <a:r>
              <a:rPr spc="114"/>
              <a:t> </a:t>
            </a:r>
            <a:r>
              <a:t>future?</a:t>
            </a:r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497" name="Shape 497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8" name="Shape 498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99" name="Shape 499"/>
          <p:cNvSpPr/>
          <p:nvPr/>
        </p:nvSpPr>
        <p:spPr>
          <a:xfrm>
            <a:off x="598930" y="310895"/>
            <a:ext cx="7901942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0" name="Shape 500"/>
          <p:cNvSpPr/>
          <p:nvPr/>
        </p:nvSpPr>
        <p:spPr>
          <a:xfrm>
            <a:off x="1145844" y="5805627"/>
            <a:ext cx="745616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4000" spc="-4">
                <a:solidFill>
                  <a:srgbClr val="FF0066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Large cascades </a:t>
            </a:r>
            <a:r>
              <a:rPr spc="-9"/>
              <a:t>are </a:t>
            </a:r>
            <a:r>
              <a:t>extremely</a:t>
            </a:r>
            <a:r>
              <a:rPr spc="19"/>
              <a:t> </a:t>
            </a:r>
            <a:r>
              <a:t>rare</a:t>
            </a:r>
          </a:p>
        </p:txBody>
      </p:sp>
      <p:sp>
        <p:nvSpPr>
          <p:cNvPr id="501" name="Shape 501"/>
          <p:cNvSpPr/>
          <p:nvPr/>
        </p:nvSpPr>
        <p:spPr>
          <a:xfrm>
            <a:off x="254507" y="1613915"/>
            <a:ext cx="8660894" cy="402488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503" name="Shape 503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506" name="Shape 50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Shape 50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8" name="Shape 508"/>
          <p:cNvSpPr/>
          <p:nvPr/>
        </p:nvSpPr>
        <p:spPr>
          <a:xfrm>
            <a:off x="598930" y="310895"/>
            <a:ext cx="7901942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9" name="Shape 509"/>
          <p:cNvSpPr/>
          <p:nvPr/>
        </p:nvSpPr>
        <p:spPr>
          <a:xfrm>
            <a:off x="307339" y="5881827"/>
            <a:ext cx="869251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4000" spc="-4">
                <a:solidFill>
                  <a:srgbClr val="FF0066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r>
              <a:t>Same content, very different popularity</a:t>
            </a:r>
          </a:p>
        </p:txBody>
      </p:sp>
      <p:sp>
        <p:nvSpPr>
          <p:cNvPr id="510" name="Shape 510"/>
          <p:cNvSpPr/>
          <p:nvPr/>
        </p:nvSpPr>
        <p:spPr>
          <a:xfrm>
            <a:off x="457200" y="1257300"/>
            <a:ext cx="8657844" cy="4686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512" name="Shape 512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22" name="Shape 12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598930" y="304799"/>
            <a:ext cx="7098794" cy="5090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1658492" y="5188915"/>
            <a:ext cx="582803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4800">
                <a:solidFill>
                  <a:srgbClr val="CC0066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Networks</a:t>
            </a:r>
            <a:r>
              <a:rPr spc="-130"/>
              <a:t> </a:t>
            </a:r>
            <a:r>
              <a:t>provide</a:t>
            </a:r>
          </a:p>
          <a:p>
            <a:pPr algn="ctr">
              <a:defRPr sz="4800" spc="-15">
                <a:solidFill>
                  <a:srgbClr val="CC0066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access </a:t>
            </a:r>
            <a:r>
              <a:rPr spc="-5"/>
              <a:t>to</a:t>
            </a:r>
            <a:r>
              <a:rPr spc="-45"/>
              <a:t> </a:t>
            </a:r>
            <a:r>
              <a:rPr spc="-5"/>
              <a:t>information!</a:t>
            </a:r>
          </a:p>
        </p:txBody>
      </p:sp>
      <p:sp>
        <p:nvSpPr>
          <p:cNvPr id="126" name="Shape 126"/>
          <p:cNvSpPr/>
          <p:nvPr/>
        </p:nvSpPr>
        <p:spPr>
          <a:xfrm>
            <a:off x="1908810" y="1960626"/>
            <a:ext cx="1034670" cy="133502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1532382" y="3028950"/>
            <a:ext cx="1316864" cy="266953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8" name="Shape 128"/>
          <p:cNvSpPr/>
          <p:nvPr/>
        </p:nvSpPr>
        <p:spPr>
          <a:xfrm flipV="1">
            <a:off x="2003298" y="3295650"/>
            <a:ext cx="846584" cy="115697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9" name="Shape 129"/>
          <p:cNvSpPr/>
          <p:nvPr/>
        </p:nvSpPr>
        <p:spPr>
          <a:xfrm flipH="1">
            <a:off x="2850642" y="2762250"/>
            <a:ext cx="1504950" cy="53403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3320034" y="1693926"/>
            <a:ext cx="846583" cy="2313941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908810" y="1960626"/>
            <a:ext cx="2445513" cy="800990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2" name="Shape 132"/>
          <p:cNvSpPr/>
          <p:nvPr/>
        </p:nvSpPr>
        <p:spPr>
          <a:xfrm flipV="1">
            <a:off x="3601973" y="4007358"/>
            <a:ext cx="470280" cy="89001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3" name="Shape 133"/>
          <p:cNvSpPr/>
          <p:nvPr/>
        </p:nvSpPr>
        <p:spPr>
          <a:xfrm flipH="1" flipV="1">
            <a:off x="2943605" y="3295649"/>
            <a:ext cx="658369" cy="1512954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4" name="Shape 134"/>
          <p:cNvSpPr/>
          <p:nvPr/>
        </p:nvSpPr>
        <p:spPr>
          <a:xfrm flipH="1">
            <a:off x="4354829" y="2672333"/>
            <a:ext cx="1504951" cy="89027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5" name="Shape 135"/>
          <p:cNvSpPr/>
          <p:nvPr/>
        </p:nvSpPr>
        <p:spPr>
          <a:xfrm flipH="1" flipV="1">
            <a:off x="4354829" y="2762249"/>
            <a:ext cx="1222757" cy="890017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6" name="Shape 136"/>
          <p:cNvSpPr/>
          <p:nvPr/>
        </p:nvSpPr>
        <p:spPr>
          <a:xfrm flipH="1" flipV="1">
            <a:off x="5577078" y="3652265"/>
            <a:ext cx="282195" cy="800989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7" name="Shape 137"/>
          <p:cNvSpPr/>
          <p:nvPr/>
        </p:nvSpPr>
        <p:spPr>
          <a:xfrm flipH="1">
            <a:off x="5671565" y="3473958"/>
            <a:ext cx="1504951" cy="178054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5577078" y="3652265"/>
            <a:ext cx="1410844" cy="890015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39" name="Shape 139"/>
          <p:cNvSpPr/>
          <p:nvPr/>
        </p:nvSpPr>
        <p:spPr>
          <a:xfrm flipH="1">
            <a:off x="5860541" y="3473958"/>
            <a:ext cx="1316864" cy="97904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0" name="Shape 140"/>
          <p:cNvSpPr/>
          <p:nvPr/>
        </p:nvSpPr>
        <p:spPr>
          <a:xfrm flipH="1">
            <a:off x="5860541" y="2317242"/>
            <a:ext cx="1410843" cy="35598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1" name="Shape 141"/>
          <p:cNvSpPr/>
          <p:nvPr/>
        </p:nvSpPr>
        <p:spPr>
          <a:xfrm flipH="1">
            <a:off x="4354829" y="1515616"/>
            <a:ext cx="658369" cy="1245998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2" name="Shape 142"/>
          <p:cNvSpPr/>
          <p:nvPr/>
        </p:nvSpPr>
        <p:spPr>
          <a:xfrm flipH="1">
            <a:off x="5577078" y="2672333"/>
            <a:ext cx="282195" cy="97904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3" name="Shape 143"/>
          <p:cNvSpPr/>
          <p:nvPr/>
        </p:nvSpPr>
        <p:spPr>
          <a:xfrm flipV="1">
            <a:off x="4072890" y="3652265"/>
            <a:ext cx="1599059" cy="266954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4" name="Shape 144"/>
          <p:cNvSpPr/>
          <p:nvPr/>
        </p:nvSpPr>
        <p:spPr>
          <a:xfrm flipH="1">
            <a:off x="5860541" y="1605533"/>
            <a:ext cx="470281" cy="1067943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5" name="Shape 145"/>
          <p:cNvSpPr/>
          <p:nvPr/>
        </p:nvSpPr>
        <p:spPr>
          <a:xfrm flipH="1">
            <a:off x="4731258" y="4452365"/>
            <a:ext cx="1128778" cy="35598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6" name="Shape 146"/>
          <p:cNvSpPr/>
          <p:nvPr/>
        </p:nvSpPr>
        <p:spPr>
          <a:xfrm flipH="1" flipV="1">
            <a:off x="3320034" y="1693926"/>
            <a:ext cx="2445513" cy="2758949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4823459" y="1295399"/>
            <a:ext cx="638557" cy="60502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1606296" y="1632204"/>
            <a:ext cx="751332" cy="71323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6967728" y="3235450"/>
            <a:ext cx="557784" cy="52882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2639566" y="2967227"/>
            <a:ext cx="658369" cy="62331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1229866" y="2718816"/>
            <a:ext cx="638558" cy="60502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3015994" y="1365502"/>
            <a:ext cx="752857" cy="71170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1699260" y="4125467"/>
            <a:ext cx="638557" cy="6035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4050791" y="2345434"/>
            <a:ext cx="847344" cy="80010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3425952" y="4576571"/>
            <a:ext cx="557785" cy="52882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5504688" y="4125467"/>
            <a:ext cx="658368" cy="62179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3863340" y="3680459"/>
            <a:ext cx="638556" cy="60350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5556503" y="2345434"/>
            <a:ext cx="751332" cy="71170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7060692" y="2077210"/>
            <a:ext cx="559308" cy="52882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6774180" y="4319015"/>
            <a:ext cx="469393" cy="44500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5462015" y="3412235"/>
            <a:ext cx="470916" cy="44500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6114288" y="1383791"/>
            <a:ext cx="559309" cy="52882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610099" y="4588764"/>
            <a:ext cx="470917" cy="445008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65" name="Shape 165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582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515" name="Shape 515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597407" y="303274"/>
            <a:ext cx="8321042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2013203" y="1447799"/>
            <a:ext cx="5073398" cy="8183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297280" y="6219850"/>
            <a:ext cx="8364857" cy="40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1600"/>
              </a:lnSpc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Salganik, </a:t>
            </a:r>
            <a:r>
              <a:rPr spc="-5"/>
              <a:t>M. </a:t>
            </a:r>
            <a:r>
              <a:t>J., Dodds, </a:t>
            </a:r>
            <a:r>
              <a:rPr spc="-94"/>
              <a:t>P. </a:t>
            </a:r>
            <a:r>
              <a:t>S., &amp; </a:t>
            </a:r>
            <a:r>
              <a:rPr spc="-5"/>
              <a:t>Watts, D. </a:t>
            </a:r>
            <a:r>
              <a:t>J. (2006). </a:t>
            </a:r>
            <a:r>
              <a:rPr spc="-5"/>
              <a:t>Experimental </a:t>
            </a:r>
            <a:r>
              <a:t>study of inequality and unpredictability</a:t>
            </a:r>
            <a:r>
              <a:rPr spc="-204"/>
              <a:t> </a:t>
            </a:r>
            <a:r>
              <a:t>in  an artificial </a:t>
            </a:r>
            <a:r>
              <a:rPr spc="-5"/>
              <a:t>cultural</a:t>
            </a:r>
            <a:r>
              <a:rPr spc="-110"/>
              <a:t> </a:t>
            </a:r>
            <a:r>
              <a:t>market.</a:t>
            </a:r>
          </a:p>
        </p:txBody>
      </p:sp>
      <p:sp>
        <p:nvSpPr>
          <p:cNvPr id="520" name="Shape 520"/>
          <p:cNvSpPr/>
          <p:nvPr/>
        </p:nvSpPr>
        <p:spPr>
          <a:xfrm>
            <a:off x="1512188" y="2577209"/>
            <a:ext cx="6121401" cy="169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0794" algn="ctr">
              <a:defRPr sz="4000" b="1" i="1" spc="-4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Increasing the strength  of social influence  increases both</a:t>
            </a:r>
            <a:r>
              <a:rPr spc="-15"/>
              <a:t> </a:t>
            </a:r>
            <a:r>
              <a:t>inequality</a:t>
            </a:r>
          </a:p>
        </p:txBody>
      </p:sp>
      <p:sp>
        <p:nvSpPr>
          <p:cNvPr id="521" name="Shape 521"/>
          <p:cNvSpPr/>
          <p:nvPr/>
        </p:nvSpPr>
        <p:spPr>
          <a:xfrm>
            <a:off x="5250815" y="4383659"/>
            <a:ext cx="2368296" cy="1"/>
          </a:xfrm>
          <a:prstGeom prst="line">
            <a:avLst/>
          </a:prstGeom>
          <a:ln w="53339">
            <a:solidFill>
              <a:srgbClr val="1BA8C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2891663" y="4993259"/>
            <a:ext cx="3777996" cy="1"/>
          </a:xfrm>
          <a:prstGeom prst="line">
            <a:avLst/>
          </a:prstGeom>
          <a:ln w="53339">
            <a:solidFill>
              <a:srgbClr val="1BA8C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3" name="Shape 523"/>
          <p:cNvSpPr/>
          <p:nvPr/>
        </p:nvSpPr>
        <p:spPr>
          <a:xfrm>
            <a:off x="1836800" y="4406265"/>
            <a:ext cx="5471162" cy="115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marL="1651000" marR="5080" indent="-1638936">
              <a:lnSpc>
                <a:spcPts val="4600"/>
              </a:lnSpc>
              <a:spcBef>
                <a:spcPts val="200"/>
              </a:spcBef>
              <a:defRPr sz="4000" b="1" i="1" spc="-4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and unpredictability of  success.</a:t>
            </a:r>
          </a:p>
        </p:txBody>
      </p:sp>
      <p:sp>
        <p:nvSpPr>
          <p:cNvPr id="524" name="Shape 52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525" name="Shape 525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528" name="Shape 528"/>
          <p:cNvSpPr/>
          <p:nvPr/>
        </p:nvSpPr>
        <p:spPr>
          <a:xfrm>
            <a:off x="598931" y="303274"/>
            <a:ext cx="4707636" cy="509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9" name="Shape 529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FF0066"/>
                </a:solidFill>
              </a:defRPr>
            </a:pPr>
            <a:r>
              <a:t>Can cascades </a:t>
            </a:r>
            <a:r>
              <a:rPr spc="0"/>
              <a:t>be </a:t>
            </a:r>
            <a:r>
              <a:t>predicted? </a:t>
            </a:r>
            <a:r>
              <a:rPr spc="0">
                <a:solidFill>
                  <a:srgbClr val="7E7E7E"/>
                </a:solidFill>
              </a:rPr>
              <a:t>[WWW</a:t>
            </a:r>
            <a:r>
              <a:rPr>
                <a:solidFill>
                  <a:srgbClr val="7E7E7E"/>
                </a:solidFill>
              </a:rPr>
              <a:t> </a:t>
            </a:r>
            <a:r>
              <a:rPr spc="0">
                <a:solidFill>
                  <a:srgbClr val="7E7E7E"/>
                </a:solidFill>
              </a:rPr>
              <a:t>‘14]</a:t>
            </a:r>
          </a:p>
        </p:txBody>
      </p:sp>
      <p:sp>
        <p:nvSpPr>
          <p:cNvPr id="530" name="Shape 53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531" name="Shape 531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532" name="Shape 532"/>
          <p:cNvSpPr/>
          <p:nvPr/>
        </p:nvSpPr>
        <p:spPr>
          <a:xfrm>
            <a:off x="618236" y="2008251"/>
            <a:ext cx="7967344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625475" marR="5080" indent="-274320"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 spc="-5"/>
            </a:pPr>
            <a:r>
              <a:t>Using </a:t>
            </a:r>
            <a:r>
              <a:rPr spc="-15"/>
              <a:t>complete </a:t>
            </a:r>
            <a:r>
              <a:rPr spc="-10"/>
              <a:t>Facebook </a:t>
            </a:r>
            <a:r>
              <a:rPr spc="-15"/>
              <a:t>data, </a:t>
            </a:r>
            <a:r>
              <a:rPr spc="-10"/>
              <a:t>can </a:t>
            </a:r>
            <a:r>
              <a:rPr spc="-15"/>
              <a:t>we  </a:t>
            </a:r>
            <a:r>
              <a:rPr spc="-10"/>
              <a:t>predict </a:t>
            </a:r>
            <a:r>
              <a:rPr spc="0"/>
              <a:t>which </a:t>
            </a:r>
            <a:r>
              <a:rPr spc="-10"/>
              <a:t>photos </a:t>
            </a:r>
            <a:r>
              <a:rPr spc="0"/>
              <a:t>will </a:t>
            </a:r>
            <a:r>
              <a:rPr spc="-10"/>
              <a:t>get reshared </a:t>
            </a:r>
            <a:r>
              <a:rPr spc="0"/>
              <a:t>a</a:t>
            </a:r>
            <a:r>
              <a:rPr spc="-15"/>
              <a:t> </a:t>
            </a:r>
            <a:r>
              <a:rPr spc="0"/>
              <a:t>lot?</a:t>
            </a:r>
          </a:p>
          <a:p>
            <a:pPr>
              <a:defRPr sz="37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pc="0"/>
          </a:p>
          <a:p>
            <a:pPr marL="332740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z="3600" b="1" spc="-5">
                <a:solidFill>
                  <a:srgbClr val="FF0066"/>
                </a:solidFill>
              </a:defRPr>
            </a:pPr>
            <a:r>
              <a:t>Can </a:t>
            </a:r>
            <a:r>
              <a:rPr spc="-10"/>
              <a:t>cascades </a:t>
            </a:r>
            <a:r>
              <a:rPr spc="0"/>
              <a:t>be </a:t>
            </a:r>
            <a:r>
              <a:rPr spc="-20"/>
              <a:t>created? </a:t>
            </a:r>
            <a:r>
              <a:rPr>
                <a:solidFill>
                  <a:srgbClr val="7E7E7E"/>
                </a:solidFill>
              </a:rPr>
              <a:t>[ICWSM</a:t>
            </a:r>
            <a:r>
              <a:rPr spc="10">
                <a:solidFill>
                  <a:srgbClr val="7E7E7E"/>
                </a:solidFill>
              </a:rPr>
              <a:t> </a:t>
            </a:r>
            <a:r>
              <a:rPr spc="0">
                <a:solidFill>
                  <a:srgbClr val="7E7E7E"/>
                </a:solidFill>
              </a:rPr>
              <a:t>‘13]</a:t>
            </a:r>
          </a:p>
          <a:p>
            <a:pPr marL="625475" lvl="1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 spc="-5"/>
            </a:pPr>
            <a:r>
              <a:t>Can </a:t>
            </a:r>
            <a:r>
              <a:rPr spc="-10"/>
              <a:t>we </a:t>
            </a:r>
            <a:r>
              <a:rPr spc="-20"/>
              <a:t>create </a:t>
            </a:r>
            <a:r>
              <a:t>machine</a:t>
            </a:r>
            <a:r>
              <a:rPr spc="10"/>
              <a:t> </a:t>
            </a:r>
            <a:r>
              <a:rPr spc="-20"/>
              <a:t>generated</a:t>
            </a:r>
          </a:p>
          <a:p>
            <a:pPr indent="625475">
              <a:defRPr sz="3200" spc="-5"/>
            </a:pPr>
            <a:r>
              <a:t>submissions </a:t>
            </a:r>
            <a:r>
              <a:rPr spc="-10"/>
              <a:t>that </a:t>
            </a:r>
            <a:r>
              <a:rPr spc="-15"/>
              <a:t>get </a:t>
            </a:r>
            <a:r>
              <a:rPr spc="0"/>
              <a:t>lots of activity</a:t>
            </a:r>
            <a:r>
              <a:rPr spc="5"/>
              <a:t> </a:t>
            </a:r>
            <a:r>
              <a:rPr spc="-15"/>
              <a:t>(likes)?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535" name="Shape 535"/>
          <p:cNvSpPr/>
          <p:nvPr/>
        </p:nvSpPr>
        <p:spPr>
          <a:xfrm>
            <a:off x="577594" y="310895"/>
            <a:ext cx="7984237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36" name="Shape 536"/>
          <p:cNvSpPr/>
          <p:nvPr/>
        </p:nvSpPr>
        <p:spPr>
          <a:xfrm>
            <a:off x="654201" y="4380103"/>
            <a:ext cx="655002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2500" spc="-5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(*solution: cascade growth prediction</a:t>
            </a:r>
            <a:r>
              <a:rPr spc="60"/>
              <a:t> </a:t>
            </a:r>
            <a:r>
              <a:t>problem)</a:t>
            </a:r>
          </a:p>
        </p:txBody>
      </p:sp>
      <p:sp>
        <p:nvSpPr>
          <p:cNvPr id="537" name="Shape 537"/>
          <p:cNvSpPr/>
          <p:nvPr/>
        </p:nvSpPr>
        <p:spPr>
          <a:xfrm>
            <a:off x="1971038" y="5274309"/>
            <a:ext cx="912242" cy="547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2" y="0"/>
                </a:moveTo>
                <a:lnTo>
                  <a:pt x="0" y="19768"/>
                </a:lnTo>
                <a:lnTo>
                  <a:pt x="20978" y="21600"/>
                </a:lnTo>
                <a:lnTo>
                  <a:pt x="21600" y="1834"/>
                </a:lnTo>
                <a:lnTo>
                  <a:pt x="622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45" name="Group 545"/>
          <p:cNvGrpSpPr/>
          <p:nvPr/>
        </p:nvGrpSpPr>
        <p:grpSpPr>
          <a:xfrm>
            <a:off x="2151252" y="5425566"/>
            <a:ext cx="541451" cy="245911"/>
            <a:chOff x="0" y="0"/>
            <a:chExt cx="541450" cy="245910"/>
          </a:xfrm>
        </p:grpSpPr>
        <p:sp>
          <p:nvSpPr>
            <p:cNvPr id="538" name="Shape 538"/>
            <p:cNvSpPr/>
            <p:nvPr/>
          </p:nvSpPr>
          <p:spPr>
            <a:xfrm>
              <a:off x="0" y="165862"/>
              <a:ext cx="126995" cy="59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31" y="0"/>
                  </a:moveTo>
                  <a:lnTo>
                    <a:pt x="0" y="1049"/>
                  </a:lnTo>
                  <a:lnTo>
                    <a:pt x="413" y="5570"/>
                  </a:lnTo>
                  <a:lnTo>
                    <a:pt x="1099" y="9537"/>
                  </a:lnTo>
                  <a:lnTo>
                    <a:pt x="6704" y="19827"/>
                  </a:lnTo>
                  <a:lnTo>
                    <a:pt x="13069" y="21600"/>
                  </a:lnTo>
                  <a:lnTo>
                    <a:pt x="14594" y="21311"/>
                  </a:lnTo>
                  <a:lnTo>
                    <a:pt x="20758" y="15337"/>
                  </a:lnTo>
                  <a:lnTo>
                    <a:pt x="21600" y="13244"/>
                  </a:lnTo>
                  <a:lnTo>
                    <a:pt x="11643" y="13244"/>
                  </a:lnTo>
                  <a:lnTo>
                    <a:pt x="10120" y="12873"/>
                  </a:lnTo>
                  <a:lnTo>
                    <a:pt x="4941" y="2865"/>
                  </a:lnTo>
                  <a:lnTo>
                    <a:pt x="473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001" y="52831"/>
              <a:ext cx="128695" cy="14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87" y="0"/>
                  </a:moveTo>
                  <a:lnTo>
                    <a:pt x="2515" y="1964"/>
                  </a:lnTo>
                  <a:lnTo>
                    <a:pt x="0" y="7601"/>
                  </a:lnTo>
                  <a:lnTo>
                    <a:pt x="277" y="8684"/>
                  </a:lnTo>
                  <a:lnTo>
                    <a:pt x="4931" y="12544"/>
                  </a:lnTo>
                  <a:lnTo>
                    <a:pt x="12471" y="14792"/>
                  </a:lnTo>
                  <a:lnTo>
                    <a:pt x="13820" y="15213"/>
                  </a:lnTo>
                  <a:lnTo>
                    <a:pt x="14814" y="15584"/>
                  </a:lnTo>
                  <a:lnTo>
                    <a:pt x="15454" y="15901"/>
                  </a:lnTo>
                  <a:lnTo>
                    <a:pt x="16349" y="16465"/>
                  </a:lnTo>
                  <a:lnTo>
                    <a:pt x="16754" y="17201"/>
                  </a:lnTo>
                  <a:lnTo>
                    <a:pt x="16711" y="18110"/>
                  </a:lnTo>
                  <a:lnTo>
                    <a:pt x="11658" y="21598"/>
                  </a:lnTo>
                  <a:lnTo>
                    <a:pt x="10146" y="21600"/>
                  </a:lnTo>
                  <a:lnTo>
                    <a:pt x="19972" y="21600"/>
                  </a:lnTo>
                  <a:lnTo>
                    <a:pt x="21600" y="16757"/>
                  </a:lnTo>
                  <a:lnTo>
                    <a:pt x="21597" y="16465"/>
                  </a:lnTo>
                  <a:lnTo>
                    <a:pt x="16545" y="11717"/>
                  </a:lnTo>
                  <a:lnTo>
                    <a:pt x="8177" y="9203"/>
                  </a:lnTo>
                  <a:lnTo>
                    <a:pt x="7328" y="8944"/>
                  </a:lnTo>
                  <a:lnTo>
                    <a:pt x="4583" y="6701"/>
                  </a:lnTo>
                  <a:lnTo>
                    <a:pt x="4610" y="6114"/>
                  </a:lnTo>
                  <a:lnTo>
                    <a:pt x="9265" y="3379"/>
                  </a:lnTo>
                  <a:lnTo>
                    <a:pt x="19676" y="3379"/>
                  </a:lnTo>
                  <a:lnTo>
                    <a:pt x="19135" y="2788"/>
                  </a:lnTo>
                  <a:lnTo>
                    <a:pt x="12199" y="190"/>
                  </a:lnTo>
                  <a:lnTo>
                    <a:pt x="10637" y="73"/>
                  </a:lnTo>
                  <a:lnTo>
                    <a:pt x="918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177165" y="0"/>
              <a:ext cx="29592" cy="33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8" y="0"/>
                  </a:moveTo>
                  <a:lnTo>
                    <a:pt x="0" y="20618"/>
                  </a:lnTo>
                  <a:lnTo>
                    <a:pt x="20302" y="21600"/>
                  </a:lnTo>
                  <a:lnTo>
                    <a:pt x="21600" y="982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167005" y="62484"/>
              <a:ext cx="36450" cy="165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118" y="0"/>
                  </a:moveTo>
                  <a:lnTo>
                    <a:pt x="0" y="21409"/>
                  </a:lnTo>
                  <a:lnTo>
                    <a:pt x="16482" y="21600"/>
                  </a:lnTo>
                  <a:lnTo>
                    <a:pt x="21600" y="182"/>
                  </a:lnTo>
                  <a:lnTo>
                    <a:pt x="51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222123" y="65659"/>
              <a:ext cx="148972" cy="1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4" y="0"/>
                  </a:moveTo>
                  <a:lnTo>
                    <a:pt x="11693" y="3296"/>
                  </a:lnTo>
                  <a:lnTo>
                    <a:pt x="16241" y="3376"/>
                  </a:lnTo>
                  <a:lnTo>
                    <a:pt x="184" y="17799"/>
                  </a:lnTo>
                  <a:lnTo>
                    <a:pt x="0" y="20640"/>
                  </a:lnTo>
                  <a:lnTo>
                    <a:pt x="21066" y="21600"/>
                  </a:lnTo>
                  <a:lnTo>
                    <a:pt x="21250" y="18583"/>
                  </a:lnTo>
                  <a:lnTo>
                    <a:pt x="10257" y="18081"/>
                  </a:lnTo>
                  <a:lnTo>
                    <a:pt x="9045" y="18037"/>
                  </a:lnTo>
                  <a:lnTo>
                    <a:pt x="8403" y="18024"/>
                  </a:lnTo>
                  <a:lnTo>
                    <a:pt x="5156" y="18024"/>
                  </a:lnTo>
                  <a:lnTo>
                    <a:pt x="7789" y="15743"/>
                  </a:lnTo>
                  <a:lnTo>
                    <a:pt x="21471" y="3200"/>
                  </a:lnTo>
                  <a:lnTo>
                    <a:pt x="21600" y="896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390144" y="74295"/>
              <a:ext cx="151307" cy="171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85" y="0"/>
                  </a:moveTo>
                  <a:lnTo>
                    <a:pt x="5226" y="1326"/>
                  </a:lnTo>
                  <a:lnTo>
                    <a:pt x="1031" y="5864"/>
                  </a:lnTo>
                  <a:lnTo>
                    <a:pt x="0" y="10454"/>
                  </a:lnTo>
                  <a:lnTo>
                    <a:pt x="45" y="12846"/>
                  </a:lnTo>
                  <a:lnTo>
                    <a:pt x="2538" y="18432"/>
                  </a:lnTo>
                  <a:lnTo>
                    <a:pt x="8106" y="21313"/>
                  </a:lnTo>
                  <a:lnTo>
                    <a:pt x="10534" y="21600"/>
                  </a:lnTo>
                  <a:lnTo>
                    <a:pt x="12488" y="21580"/>
                  </a:lnTo>
                  <a:lnTo>
                    <a:pt x="18604" y="19250"/>
                  </a:lnTo>
                  <a:lnTo>
                    <a:pt x="19122" y="18721"/>
                  </a:lnTo>
                  <a:lnTo>
                    <a:pt x="10715" y="18721"/>
                  </a:lnTo>
                  <a:lnTo>
                    <a:pt x="9314" y="18543"/>
                  </a:lnTo>
                  <a:lnTo>
                    <a:pt x="4533" y="14407"/>
                  </a:lnTo>
                  <a:lnTo>
                    <a:pt x="4061" y="11371"/>
                  </a:lnTo>
                  <a:lnTo>
                    <a:pt x="21600" y="11371"/>
                  </a:lnTo>
                  <a:lnTo>
                    <a:pt x="21597" y="10454"/>
                  </a:lnTo>
                  <a:lnTo>
                    <a:pt x="21572" y="9111"/>
                  </a:lnTo>
                  <a:lnTo>
                    <a:pt x="17532" y="9111"/>
                  </a:lnTo>
                  <a:lnTo>
                    <a:pt x="4442" y="8504"/>
                  </a:lnTo>
                  <a:lnTo>
                    <a:pt x="7792" y="3621"/>
                  </a:lnTo>
                  <a:lnTo>
                    <a:pt x="11458" y="2877"/>
                  </a:lnTo>
                  <a:lnTo>
                    <a:pt x="18771" y="2877"/>
                  </a:lnTo>
                  <a:lnTo>
                    <a:pt x="17579" y="1861"/>
                  </a:lnTo>
                  <a:lnTo>
                    <a:pt x="15816" y="899"/>
                  </a:lnTo>
                  <a:lnTo>
                    <a:pt x="13819" y="279"/>
                  </a:lnTo>
                  <a:lnTo>
                    <a:pt x="115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3202" y="76205"/>
              <a:ext cx="478249" cy="146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4" y="19485"/>
                  </a:moveTo>
                  <a:lnTo>
                    <a:pt x="8784" y="19498"/>
                  </a:lnTo>
                  <a:lnTo>
                    <a:pt x="9795" y="19498"/>
                  </a:lnTo>
                  <a:lnTo>
                    <a:pt x="9604" y="19485"/>
                  </a:lnTo>
                  <a:close/>
                  <a:moveTo>
                    <a:pt x="2802" y="0"/>
                  </a:moveTo>
                  <a:lnTo>
                    <a:pt x="0" y="0"/>
                  </a:lnTo>
                  <a:lnTo>
                    <a:pt x="404" y="18"/>
                  </a:lnTo>
                  <a:lnTo>
                    <a:pt x="748" y="137"/>
                  </a:lnTo>
                  <a:lnTo>
                    <a:pt x="1958" y="4240"/>
                  </a:lnTo>
                  <a:lnTo>
                    <a:pt x="3197" y="3904"/>
                  </a:lnTo>
                  <a:lnTo>
                    <a:pt x="3144" y="2783"/>
                  </a:lnTo>
                  <a:lnTo>
                    <a:pt x="3064" y="1774"/>
                  </a:lnTo>
                  <a:lnTo>
                    <a:pt x="2957" y="877"/>
                  </a:lnTo>
                  <a:lnTo>
                    <a:pt x="2824" y="93"/>
                  </a:lnTo>
                  <a:lnTo>
                    <a:pt x="2802" y="0"/>
                  </a:lnTo>
                  <a:close/>
                  <a:moveTo>
                    <a:pt x="20192" y="16978"/>
                  </a:moveTo>
                  <a:lnTo>
                    <a:pt x="18803" y="21414"/>
                  </a:lnTo>
                  <a:lnTo>
                    <a:pt x="18156" y="21600"/>
                  </a:lnTo>
                  <a:lnTo>
                    <a:pt x="20816" y="21600"/>
                  </a:lnTo>
                  <a:lnTo>
                    <a:pt x="20991" y="20938"/>
                  </a:lnTo>
                  <a:lnTo>
                    <a:pt x="21268" y="19439"/>
                  </a:lnTo>
                  <a:lnTo>
                    <a:pt x="21483" y="17722"/>
                  </a:lnTo>
                  <a:lnTo>
                    <a:pt x="20192" y="16978"/>
                  </a:lnTo>
                  <a:close/>
                  <a:moveTo>
                    <a:pt x="21600" y="13010"/>
                  </a:moveTo>
                  <a:lnTo>
                    <a:pt x="16051" y="13010"/>
                  </a:lnTo>
                  <a:lnTo>
                    <a:pt x="21581" y="13953"/>
                  </a:lnTo>
                  <a:lnTo>
                    <a:pt x="21592" y="13469"/>
                  </a:lnTo>
                  <a:lnTo>
                    <a:pt x="21598" y="13105"/>
                  </a:lnTo>
                  <a:lnTo>
                    <a:pt x="21600" y="13010"/>
                  </a:lnTo>
                  <a:close/>
                  <a:moveTo>
                    <a:pt x="20705" y="3082"/>
                  </a:moveTo>
                  <a:lnTo>
                    <a:pt x="18391" y="3082"/>
                  </a:lnTo>
                  <a:lnTo>
                    <a:pt x="18845" y="3309"/>
                  </a:lnTo>
                  <a:lnTo>
                    <a:pt x="19250" y="3824"/>
                  </a:lnTo>
                  <a:lnTo>
                    <a:pt x="20275" y="8921"/>
                  </a:lnTo>
                  <a:lnTo>
                    <a:pt x="20313" y="10368"/>
                  </a:lnTo>
                  <a:lnTo>
                    <a:pt x="21591" y="10368"/>
                  </a:lnTo>
                  <a:lnTo>
                    <a:pt x="21590" y="10030"/>
                  </a:lnTo>
                  <a:lnTo>
                    <a:pt x="21453" y="7513"/>
                  </a:lnTo>
                  <a:lnTo>
                    <a:pt x="21194" y="5310"/>
                  </a:lnTo>
                  <a:lnTo>
                    <a:pt x="20812" y="3418"/>
                  </a:lnTo>
                  <a:lnTo>
                    <a:pt x="20705" y="3082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3492753" y="5259451"/>
            <a:ext cx="1547496" cy="580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33" y="0"/>
                </a:moveTo>
                <a:lnTo>
                  <a:pt x="0" y="2962"/>
                </a:lnTo>
                <a:lnTo>
                  <a:pt x="365" y="21600"/>
                </a:lnTo>
                <a:lnTo>
                  <a:pt x="21600" y="18634"/>
                </a:lnTo>
                <a:lnTo>
                  <a:pt x="21233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71" name="Group 571"/>
          <p:cNvGrpSpPr/>
          <p:nvPr/>
        </p:nvGrpSpPr>
        <p:grpSpPr>
          <a:xfrm>
            <a:off x="3662298" y="5431409"/>
            <a:ext cx="1208533" cy="259779"/>
            <a:chOff x="0" y="0"/>
            <a:chExt cx="1208531" cy="259778"/>
          </a:xfrm>
        </p:grpSpPr>
        <p:sp>
          <p:nvSpPr>
            <p:cNvPr id="547" name="Shape 547"/>
            <p:cNvSpPr/>
            <p:nvPr/>
          </p:nvSpPr>
          <p:spPr>
            <a:xfrm>
              <a:off x="0" y="204977"/>
              <a:ext cx="125563" cy="5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97" y="0"/>
                  </a:moveTo>
                  <a:lnTo>
                    <a:pt x="0" y="2273"/>
                  </a:lnTo>
                  <a:lnTo>
                    <a:pt x="644" y="7043"/>
                  </a:lnTo>
                  <a:lnTo>
                    <a:pt x="1529" y="11148"/>
                  </a:lnTo>
                  <a:lnTo>
                    <a:pt x="7679" y="20872"/>
                  </a:lnTo>
                  <a:lnTo>
                    <a:pt x="12562" y="21600"/>
                  </a:lnTo>
                  <a:lnTo>
                    <a:pt x="14172" y="21241"/>
                  </a:lnTo>
                  <a:lnTo>
                    <a:pt x="20700" y="14755"/>
                  </a:lnTo>
                  <a:lnTo>
                    <a:pt x="21600" y="12585"/>
                  </a:lnTo>
                  <a:lnTo>
                    <a:pt x="12322" y="12585"/>
                  </a:lnTo>
                  <a:lnTo>
                    <a:pt x="10769" y="12553"/>
                  </a:lnTo>
                  <a:lnTo>
                    <a:pt x="5058" y="3035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508" y="88326"/>
              <a:ext cx="135800" cy="148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0" y="0"/>
                  </a:moveTo>
                  <a:lnTo>
                    <a:pt x="9292" y="28"/>
                  </a:lnTo>
                  <a:lnTo>
                    <a:pt x="7918" y="83"/>
                  </a:lnTo>
                  <a:lnTo>
                    <a:pt x="6666" y="305"/>
                  </a:lnTo>
                  <a:lnTo>
                    <a:pt x="5494" y="693"/>
                  </a:lnTo>
                  <a:lnTo>
                    <a:pt x="4323" y="1062"/>
                  </a:lnTo>
                  <a:lnTo>
                    <a:pt x="3394" y="1505"/>
                  </a:lnTo>
                  <a:lnTo>
                    <a:pt x="2747" y="2003"/>
                  </a:lnTo>
                  <a:lnTo>
                    <a:pt x="1858" y="2650"/>
                  </a:lnTo>
                  <a:lnTo>
                    <a:pt x="1172" y="3425"/>
                  </a:lnTo>
                  <a:lnTo>
                    <a:pt x="687" y="4367"/>
                  </a:lnTo>
                  <a:lnTo>
                    <a:pt x="222" y="5290"/>
                  </a:lnTo>
                  <a:lnTo>
                    <a:pt x="0" y="6287"/>
                  </a:lnTo>
                  <a:lnTo>
                    <a:pt x="60" y="7358"/>
                  </a:lnTo>
                  <a:lnTo>
                    <a:pt x="4202" y="12645"/>
                  </a:lnTo>
                  <a:lnTo>
                    <a:pt x="12721" y="14586"/>
                  </a:lnTo>
                  <a:lnTo>
                    <a:pt x="14037" y="14884"/>
                  </a:lnTo>
                  <a:lnTo>
                    <a:pt x="17150" y="18533"/>
                  </a:lnTo>
                  <a:lnTo>
                    <a:pt x="16706" y="19445"/>
                  </a:lnTo>
                  <a:lnTo>
                    <a:pt x="11312" y="21600"/>
                  </a:lnTo>
                  <a:lnTo>
                    <a:pt x="19891" y="21600"/>
                  </a:lnTo>
                  <a:lnTo>
                    <a:pt x="21600" y="17516"/>
                  </a:lnTo>
                  <a:lnTo>
                    <a:pt x="21599" y="16602"/>
                  </a:lnTo>
                  <a:lnTo>
                    <a:pt x="17332" y="11477"/>
                  </a:lnTo>
                  <a:lnTo>
                    <a:pt x="8025" y="9379"/>
                  </a:lnTo>
                  <a:lnTo>
                    <a:pt x="7194" y="9199"/>
                  </a:lnTo>
                  <a:lnTo>
                    <a:pt x="4323" y="6675"/>
                  </a:lnTo>
                  <a:lnTo>
                    <a:pt x="4262" y="5862"/>
                  </a:lnTo>
                  <a:lnTo>
                    <a:pt x="9797" y="3333"/>
                  </a:lnTo>
                  <a:lnTo>
                    <a:pt x="18841" y="3333"/>
                  </a:lnTo>
                  <a:lnTo>
                    <a:pt x="18281" y="2594"/>
                  </a:lnTo>
                  <a:lnTo>
                    <a:pt x="12183" y="81"/>
                  </a:lnTo>
                  <a:lnTo>
                    <a:pt x="107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169672" y="108076"/>
              <a:ext cx="67056" cy="143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42" y="0"/>
                  </a:moveTo>
                  <a:lnTo>
                    <a:pt x="0" y="0"/>
                  </a:lnTo>
                  <a:lnTo>
                    <a:pt x="1598" y="14263"/>
                  </a:lnTo>
                  <a:lnTo>
                    <a:pt x="4050" y="19943"/>
                  </a:lnTo>
                  <a:lnTo>
                    <a:pt x="11618" y="21600"/>
                  </a:lnTo>
                  <a:lnTo>
                    <a:pt x="16855" y="21472"/>
                  </a:lnTo>
                  <a:lnTo>
                    <a:pt x="19105" y="21292"/>
                  </a:lnTo>
                  <a:lnTo>
                    <a:pt x="21600" y="20981"/>
                  </a:lnTo>
                  <a:lnTo>
                    <a:pt x="20019" y="17598"/>
                  </a:lnTo>
                  <a:lnTo>
                    <a:pt x="14645" y="17598"/>
                  </a:lnTo>
                  <a:lnTo>
                    <a:pt x="13623" y="17521"/>
                  </a:lnTo>
                  <a:lnTo>
                    <a:pt x="10512" y="14247"/>
                  </a:lnTo>
                  <a:lnTo>
                    <a:pt x="894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148081" y="27684"/>
              <a:ext cx="77218" cy="8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12" y="0"/>
                  </a:moveTo>
                  <a:lnTo>
                    <a:pt x="5116" y="4819"/>
                  </a:lnTo>
                  <a:lnTo>
                    <a:pt x="5720" y="15602"/>
                  </a:lnTo>
                  <a:lnTo>
                    <a:pt x="0" y="15871"/>
                  </a:lnTo>
                  <a:lnTo>
                    <a:pt x="320" y="21600"/>
                  </a:lnTo>
                  <a:lnTo>
                    <a:pt x="6040" y="21330"/>
                  </a:lnTo>
                  <a:lnTo>
                    <a:pt x="13804" y="21330"/>
                  </a:lnTo>
                  <a:lnTo>
                    <a:pt x="13784" y="20960"/>
                  </a:lnTo>
                  <a:lnTo>
                    <a:pt x="21600" y="20555"/>
                  </a:lnTo>
                  <a:lnTo>
                    <a:pt x="21301" y="15198"/>
                  </a:lnTo>
                  <a:lnTo>
                    <a:pt x="13464" y="15198"/>
                  </a:lnTo>
                  <a:lnTo>
                    <a:pt x="126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251333" y="80771"/>
              <a:ext cx="51150" cy="16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65" y="0"/>
                  </a:moveTo>
                  <a:lnTo>
                    <a:pt x="0" y="166"/>
                  </a:lnTo>
                  <a:lnTo>
                    <a:pt x="3647" y="21600"/>
                  </a:lnTo>
                  <a:lnTo>
                    <a:pt x="15392" y="21409"/>
                  </a:lnTo>
                  <a:lnTo>
                    <a:pt x="13515" y="10192"/>
                  </a:lnTo>
                  <a:lnTo>
                    <a:pt x="13436" y="9061"/>
                  </a:lnTo>
                  <a:lnTo>
                    <a:pt x="20755" y="3349"/>
                  </a:lnTo>
                  <a:lnTo>
                    <a:pt x="21600" y="3249"/>
                  </a:lnTo>
                  <a:lnTo>
                    <a:pt x="11155" y="3249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318642" y="99948"/>
              <a:ext cx="1564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644" y="6686"/>
                  </a:lnTo>
                  <a:lnTo>
                    <a:pt x="192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277749" y="75183"/>
              <a:ext cx="63119" cy="3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8" y="0"/>
                  </a:moveTo>
                  <a:lnTo>
                    <a:pt x="0" y="21600"/>
                  </a:lnTo>
                  <a:lnTo>
                    <a:pt x="8464" y="21600"/>
                  </a:lnTo>
                  <a:lnTo>
                    <a:pt x="9605" y="20700"/>
                  </a:lnTo>
                  <a:lnTo>
                    <a:pt x="13994" y="20160"/>
                  </a:lnTo>
                  <a:lnTo>
                    <a:pt x="19348" y="20160"/>
                  </a:lnTo>
                  <a:lnTo>
                    <a:pt x="21600" y="5310"/>
                  </a:lnTo>
                  <a:lnTo>
                    <a:pt x="19049" y="2797"/>
                  </a:lnTo>
                  <a:lnTo>
                    <a:pt x="16542" y="1069"/>
                  </a:lnTo>
                  <a:lnTo>
                    <a:pt x="14077" y="134"/>
                  </a:lnTo>
                  <a:lnTo>
                    <a:pt x="1164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356108" y="75182"/>
              <a:ext cx="110252" cy="166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49" y="0"/>
                  </a:moveTo>
                  <a:lnTo>
                    <a:pt x="0" y="181"/>
                  </a:lnTo>
                  <a:lnTo>
                    <a:pt x="1045" y="13389"/>
                  </a:lnTo>
                  <a:lnTo>
                    <a:pt x="1152" y="14464"/>
                  </a:lnTo>
                  <a:lnTo>
                    <a:pt x="3533" y="19369"/>
                  </a:lnTo>
                  <a:lnTo>
                    <a:pt x="4379" y="20071"/>
                  </a:lnTo>
                  <a:lnTo>
                    <a:pt x="11304" y="21600"/>
                  </a:lnTo>
                  <a:lnTo>
                    <a:pt x="12714" y="21597"/>
                  </a:lnTo>
                  <a:lnTo>
                    <a:pt x="15752" y="21264"/>
                  </a:lnTo>
                  <a:lnTo>
                    <a:pt x="18412" y="20492"/>
                  </a:lnTo>
                  <a:lnTo>
                    <a:pt x="20699" y="19281"/>
                  </a:lnTo>
                  <a:lnTo>
                    <a:pt x="21600" y="18505"/>
                  </a:lnTo>
                  <a:lnTo>
                    <a:pt x="11918" y="18505"/>
                  </a:lnTo>
                  <a:lnTo>
                    <a:pt x="10525" y="18281"/>
                  </a:lnTo>
                  <a:lnTo>
                    <a:pt x="9380" y="17778"/>
                  </a:lnTo>
                  <a:lnTo>
                    <a:pt x="8211" y="17275"/>
                  </a:lnTo>
                  <a:lnTo>
                    <a:pt x="7439" y="16555"/>
                  </a:lnTo>
                  <a:lnTo>
                    <a:pt x="6370" y="11816"/>
                  </a:lnTo>
                  <a:lnTo>
                    <a:pt x="544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71550" y="210985"/>
              <a:ext cx="26164" cy="2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23" y="0"/>
                  </a:moveTo>
                  <a:lnTo>
                    <a:pt x="0" y="0"/>
                  </a:lnTo>
                  <a:lnTo>
                    <a:pt x="1049" y="21600"/>
                  </a:lnTo>
                  <a:lnTo>
                    <a:pt x="21600" y="20429"/>
                  </a:lnTo>
                  <a:lnTo>
                    <a:pt x="2062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6940" y="69595"/>
              <a:ext cx="79591" cy="14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12" y="0"/>
                  </a:moveTo>
                  <a:lnTo>
                    <a:pt x="12063" y="222"/>
                  </a:lnTo>
                  <a:lnTo>
                    <a:pt x="13304" y="13044"/>
                  </a:lnTo>
                  <a:lnTo>
                    <a:pt x="13370" y="14488"/>
                  </a:lnTo>
                  <a:lnTo>
                    <a:pt x="6618" y="21100"/>
                  </a:lnTo>
                  <a:lnTo>
                    <a:pt x="0" y="21600"/>
                  </a:lnTo>
                  <a:lnTo>
                    <a:pt x="13412" y="21600"/>
                  </a:lnTo>
                  <a:lnTo>
                    <a:pt x="14821" y="20617"/>
                  </a:lnTo>
                  <a:lnTo>
                    <a:pt x="21600" y="20617"/>
                  </a:lnTo>
                  <a:lnTo>
                    <a:pt x="196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28966" y="60196"/>
              <a:ext cx="127552" cy="171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913" y="0"/>
                  </a:moveTo>
                  <a:lnTo>
                    <a:pt x="5375" y="1503"/>
                  </a:lnTo>
                  <a:lnTo>
                    <a:pt x="1095" y="5454"/>
                  </a:lnTo>
                  <a:lnTo>
                    <a:pt x="0" y="9742"/>
                  </a:lnTo>
                  <a:lnTo>
                    <a:pt x="19" y="11371"/>
                  </a:lnTo>
                  <a:lnTo>
                    <a:pt x="2421" y="17706"/>
                  </a:lnTo>
                  <a:lnTo>
                    <a:pt x="8222" y="21107"/>
                  </a:lnTo>
                  <a:lnTo>
                    <a:pt x="13418" y="21600"/>
                  </a:lnTo>
                  <a:lnTo>
                    <a:pt x="15595" y="21389"/>
                  </a:lnTo>
                  <a:lnTo>
                    <a:pt x="17577" y="20933"/>
                  </a:lnTo>
                  <a:lnTo>
                    <a:pt x="19361" y="20232"/>
                  </a:lnTo>
                  <a:lnTo>
                    <a:pt x="20945" y="19286"/>
                  </a:lnTo>
                  <a:lnTo>
                    <a:pt x="21600" y="18721"/>
                  </a:lnTo>
                  <a:lnTo>
                    <a:pt x="13160" y="18721"/>
                  </a:lnTo>
                  <a:lnTo>
                    <a:pt x="11507" y="18667"/>
                  </a:lnTo>
                  <a:lnTo>
                    <a:pt x="5646" y="14657"/>
                  </a:lnTo>
                  <a:lnTo>
                    <a:pt x="4858" y="11083"/>
                  </a:lnTo>
                  <a:lnTo>
                    <a:pt x="4862" y="9164"/>
                  </a:lnTo>
                  <a:lnTo>
                    <a:pt x="7784" y="4111"/>
                  </a:lnTo>
                  <a:lnTo>
                    <a:pt x="12300" y="2863"/>
                  </a:lnTo>
                  <a:lnTo>
                    <a:pt x="21417" y="2863"/>
                  </a:lnTo>
                  <a:lnTo>
                    <a:pt x="20819" y="2295"/>
                  </a:lnTo>
                  <a:lnTo>
                    <a:pt x="19440" y="1407"/>
                  </a:lnTo>
                  <a:lnTo>
                    <a:pt x="17847" y="724"/>
                  </a:lnTo>
                  <a:lnTo>
                    <a:pt x="16064" y="260"/>
                  </a:lnTo>
                  <a:lnTo>
                    <a:pt x="14087" y="18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606678" y="165747"/>
              <a:ext cx="66676" cy="43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72" y="0"/>
                  </a:moveTo>
                  <a:lnTo>
                    <a:pt x="6868" y="18204"/>
                  </a:lnTo>
                  <a:lnTo>
                    <a:pt x="0" y="21600"/>
                  </a:lnTo>
                  <a:lnTo>
                    <a:pt x="16146" y="21600"/>
                  </a:lnTo>
                  <a:lnTo>
                    <a:pt x="17463" y="19236"/>
                  </a:lnTo>
                  <a:lnTo>
                    <a:pt x="19435" y="13902"/>
                  </a:lnTo>
                  <a:lnTo>
                    <a:pt x="20813" y="7844"/>
                  </a:lnTo>
                  <a:lnTo>
                    <a:pt x="21600" y="1063"/>
                  </a:lnTo>
                  <a:lnTo>
                    <a:pt x="1267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601599" y="82930"/>
              <a:ext cx="66040" cy="31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09" y="0"/>
                  </a:moveTo>
                  <a:lnTo>
                    <a:pt x="0" y="0"/>
                  </a:lnTo>
                  <a:lnTo>
                    <a:pt x="2203" y="114"/>
                  </a:lnTo>
                  <a:lnTo>
                    <a:pt x="4258" y="973"/>
                  </a:lnTo>
                  <a:lnTo>
                    <a:pt x="12794" y="21600"/>
                  </a:lnTo>
                  <a:lnTo>
                    <a:pt x="21600" y="17665"/>
                  </a:lnTo>
                  <a:lnTo>
                    <a:pt x="20362" y="9714"/>
                  </a:lnTo>
                  <a:lnTo>
                    <a:pt x="18646" y="2788"/>
                  </a:lnTo>
                  <a:lnTo>
                    <a:pt x="1760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97738" y="80390"/>
              <a:ext cx="67184" cy="143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25" y="0"/>
                  </a:moveTo>
                  <a:lnTo>
                    <a:pt x="0" y="0"/>
                  </a:lnTo>
                  <a:lnTo>
                    <a:pt x="1594" y="14261"/>
                  </a:lnTo>
                  <a:lnTo>
                    <a:pt x="4042" y="19941"/>
                  </a:lnTo>
                  <a:lnTo>
                    <a:pt x="11596" y="21600"/>
                  </a:lnTo>
                  <a:lnTo>
                    <a:pt x="16863" y="21470"/>
                  </a:lnTo>
                  <a:lnTo>
                    <a:pt x="19109" y="21290"/>
                  </a:lnTo>
                  <a:lnTo>
                    <a:pt x="21600" y="20979"/>
                  </a:lnTo>
                  <a:lnTo>
                    <a:pt x="20021" y="17596"/>
                  </a:lnTo>
                  <a:lnTo>
                    <a:pt x="14658" y="17596"/>
                  </a:lnTo>
                  <a:lnTo>
                    <a:pt x="13597" y="17522"/>
                  </a:lnTo>
                  <a:lnTo>
                    <a:pt x="10533" y="14248"/>
                  </a:lnTo>
                  <a:lnTo>
                    <a:pt x="89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76148" y="0"/>
              <a:ext cx="77216" cy="8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612" y="0"/>
                  </a:moveTo>
                  <a:lnTo>
                    <a:pt x="5116" y="4811"/>
                  </a:lnTo>
                  <a:lnTo>
                    <a:pt x="5720" y="15577"/>
                  </a:lnTo>
                  <a:lnTo>
                    <a:pt x="0" y="15847"/>
                  </a:lnTo>
                  <a:lnTo>
                    <a:pt x="319" y="21600"/>
                  </a:lnTo>
                  <a:lnTo>
                    <a:pt x="6040" y="21297"/>
                  </a:lnTo>
                  <a:lnTo>
                    <a:pt x="13805" y="21297"/>
                  </a:lnTo>
                  <a:lnTo>
                    <a:pt x="13784" y="20927"/>
                  </a:lnTo>
                  <a:lnTo>
                    <a:pt x="21600" y="20523"/>
                  </a:lnTo>
                  <a:lnTo>
                    <a:pt x="21301" y="15174"/>
                  </a:lnTo>
                  <a:lnTo>
                    <a:pt x="13464" y="15174"/>
                  </a:lnTo>
                  <a:lnTo>
                    <a:pt x="126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779145" y="52957"/>
              <a:ext cx="110368" cy="166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43" y="0"/>
                  </a:moveTo>
                  <a:lnTo>
                    <a:pt x="0" y="198"/>
                  </a:lnTo>
                  <a:lnTo>
                    <a:pt x="1044" y="13400"/>
                  </a:lnTo>
                  <a:lnTo>
                    <a:pt x="1151" y="14470"/>
                  </a:lnTo>
                  <a:lnTo>
                    <a:pt x="3529" y="19370"/>
                  </a:lnTo>
                  <a:lnTo>
                    <a:pt x="11303" y="21600"/>
                  </a:lnTo>
                  <a:lnTo>
                    <a:pt x="12701" y="21597"/>
                  </a:lnTo>
                  <a:lnTo>
                    <a:pt x="15739" y="21264"/>
                  </a:lnTo>
                  <a:lnTo>
                    <a:pt x="18405" y="20493"/>
                  </a:lnTo>
                  <a:lnTo>
                    <a:pt x="20698" y="19282"/>
                  </a:lnTo>
                  <a:lnTo>
                    <a:pt x="21600" y="18506"/>
                  </a:lnTo>
                  <a:lnTo>
                    <a:pt x="11905" y="18506"/>
                  </a:lnTo>
                  <a:lnTo>
                    <a:pt x="10514" y="18282"/>
                  </a:lnTo>
                  <a:lnTo>
                    <a:pt x="6509" y="13117"/>
                  </a:lnTo>
                  <a:lnTo>
                    <a:pt x="6388" y="11818"/>
                  </a:lnTo>
                  <a:lnTo>
                    <a:pt x="544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94714" y="188810"/>
              <a:ext cx="26163" cy="24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09" y="0"/>
                  </a:moveTo>
                  <a:lnTo>
                    <a:pt x="0" y="0"/>
                  </a:lnTo>
                  <a:lnTo>
                    <a:pt x="1049" y="21600"/>
                  </a:lnTo>
                  <a:lnTo>
                    <a:pt x="21600" y="20429"/>
                  </a:lnTo>
                  <a:lnTo>
                    <a:pt x="2060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9977" y="47497"/>
              <a:ext cx="79700" cy="148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85" y="0"/>
                  </a:moveTo>
                  <a:lnTo>
                    <a:pt x="12047" y="204"/>
                  </a:lnTo>
                  <a:lnTo>
                    <a:pt x="13286" y="13044"/>
                  </a:lnTo>
                  <a:lnTo>
                    <a:pt x="13352" y="14485"/>
                  </a:lnTo>
                  <a:lnTo>
                    <a:pt x="8536" y="20420"/>
                  </a:lnTo>
                  <a:lnTo>
                    <a:pt x="6643" y="21100"/>
                  </a:lnTo>
                  <a:lnTo>
                    <a:pt x="4543" y="21472"/>
                  </a:lnTo>
                  <a:lnTo>
                    <a:pt x="0" y="21600"/>
                  </a:lnTo>
                  <a:lnTo>
                    <a:pt x="13425" y="21600"/>
                  </a:lnTo>
                  <a:lnTo>
                    <a:pt x="14835" y="20616"/>
                  </a:lnTo>
                  <a:lnTo>
                    <a:pt x="21600" y="20616"/>
                  </a:lnTo>
                  <a:lnTo>
                    <a:pt x="195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56055" y="43814"/>
              <a:ext cx="51220" cy="165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51" y="0"/>
                  </a:moveTo>
                  <a:lnTo>
                    <a:pt x="0" y="182"/>
                  </a:lnTo>
                  <a:lnTo>
                    <a:pt x="3588" y="21600"/>
                  </a:lnTo>
                  <a:lnTo>
                    <a:pt x="15318" y="21411"/>
                  </a:lnTo>
                  <a:lnTo>
                    <a:pt x="13444" y="10193"/>
                  </a:lnTo>
                  <a:lnTo>
                    <a:pt x="13372" y="9069"/>
                  </a:lnTo>
                  <a:lnTo>
                    <a:pt x="18692" y="3862"/>
                  </a:lnTo>
                  <a:lnTo>
                    <a:pt x="21600" y="3249"/>
                  </a:lnTo>
                  <a:lnTo>
                    <a:pt x="11087" y="3249"/>
                  </a:lnTo>
                  <a:lnTo>
                    <a:pt x="1055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023365" y="63054"/>
              <a:ext cx="1548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571" y="6849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2345" y="38226"/>
              <a:ext cx="63119" cy="3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47" y="0"/>
                  </a:moveTo>
                  <a:lnTo>
                    <a:pt x="0" y="21600"/>
                  </a:lnTo>
                  <a:lnTo>
                    <a:pt x="8531" y="21600"/>
                  </a:lnTo>
                  <a:lnTo>
                    <a:pt x="9605" y="20700"/>
                  </a:lnTo>
                  <a:lnTo>
                    <a:pt x="11691" y="20430"/>
                  </a:lnTo>
                  <a:lnTo>
                    <a:pt x="14038" y="20250"/>
                  </a:lnTo>
                  <a:lnTo>
                    <a:pt x="19335" y="20250"/>
                  </a:lnTo>
                  <a:lnTo>
                    <a:pt x="21600" y="5310"/>
                  </a:lnTo>
                  <a:lnTo>
                    <a:pt x="19049" y="2810"/>
                  </a:lnTo>
                  <a:lnTo>
                    <a:pt x="16542" y="1103"/>
                  </a:lnTo>
                  <a:lnTo>
                    <a:pt x="14077" y="172"/>
                  </a:lnTo>
                  <a:lnTo>
                    <a:pt x="1164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056386" y="32384"/>
              <a:ext cx="151512" cy="17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84" y="0"/>
                  </a:moveTo>
                  <a:lnTo>
                    <a:pt x="4125" y="1912"/>
                  </a:lnTo>
                  <a:lnTo>
                    <a:pt x="491" y="6820"/>
                  </a:lnTo>
                  <a:lnTo>
                    <a:pt x="0" y="11484"/>
                  </a:lnTo>
                  <a:lnTo>
                    <a:pt x="329" y="13855"/>
                  </a:lnTo>
                  <a:lnTo>
                    <a:pt x="3476" y="19185"/>
                  </a:lnTo>
                  <a:lnTo>
                    <a:pt x="9342" y="21539"/>
                  </a:lnTo>
                  <a:lnTo>
                    <a:pt x="11787" y="21600"/>
                  </a:lnTo>
                  <a:lnTo>
                    <a:pt x="13728" y="21401"/>
                  </a:lnTo>
                  <a:lnTo>
                    <a:pt x="15476" y="20991"/>
                  </a:lnTo>
                  <a:lnTo>
                    <a:pt x="17027" y="20370"/>
                  </a:lnTo>
                  <a:lnTo>
                    <a:pt x="18377" y="19538"/>
                  </a:lnTo>
                  <a:lnTo>
                    <a:pt x="19303" y="18719"/>
                  </a:lnTo>
                  <a:lnTo>
                    <a:pt x="11642" y="18719"/>
                  </a:lnTo>
                  <a:lnTo>
                    <a:pt x="10230" y="18671"/>
                  </a:lnTo>
                  <a:lnTo>
                    <a:pt x="4988" y="14995"/>
                  </a:lnTo>
                  <a:lnTo>
                    <a:pt x="4146" y="12012"/>
                  </a:lnTo>
                  <a:lnTo>
                    <a:pt x="21600" y="11212"/>
                  </a:lnTo>
                  <a:lnTo>
                    <a:pt x="21582" y="10476"/>
                  </a:lnTo>
                  <a:lnTo>
                    <a:pt x="21564" y="10268"/>
                  </a:lnTo>
                  <a:lnTo>
                    <a:pt x="21410" y="9133"/>
                  </a:lnTo>
                  <a:lnTo>
                    <a:pt x="4201" y="9133"/>
                  </a:lnTo>
                  <a:lnTo>
                    <a:pt x="4323" y="7838"/>
                  </a:lnTo>
                  <a:lnTo>
                    <a:pt x="8009" y="3403"/>
                  </a:lnTo>
                  <a:lnTo>
                    <a:pt x="10501" y="2879"/>
                  </a:lnTo>
                  <a:lnTo>
                    <a:pt x="18499" y="2879"/>
                  </a:lnTo>
                  <a:lnTo>
                    <a:pt x="18124" y="2479"/>
                  </a:lnTo>
                  <a:lnTo>
                    <a:pt x="16453" y="1316"/>
                  </a:lnTo>
                  <a:lnTo>
                    <a:pt x="14591" y="514"/>
                  </a:lnTo>
                  <a:lnTo>
                    <a:pt x="12535" y="75"/>
                  </a:lnTo>
                  <a:lnTo>
                    <a:pt x="102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1138047" y="145033"/>
              <a:ext cx="70485" cy="35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27" y="0"/>
                  </a:moveTo>
                  <a:lnTo>
                    <a:pt x="4310" y="19945"/>
                  </a:lnTo>
                  <a:lnTo>
                    <a:pt x="0" y="21600"/>
                  </a:lnTo>
                  <a:lnTo>
                    <a:pt x="16468" y="21600"/>
                  </a:lnTo>
                  <a:lnTo>
                    <a:pt x="16959" y="20637"/>
                  </a:lnTo>
                  <a:lnTo>
                    <a:pt x="18973" y="14970"/>
                  </a:lnTo>
                  <a:lnTo>
                    <a:pt x="20520" y="8498"/>
                  </a:lnTo>
                  <a:lnTo>
                    <a:pt x="21600" y="1219"/>
                  </a:lnTo>
                  <a:lnTo>
                    <a:pt x="1272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62101" y="55243"/>
              <a:ext cx="1144462" cy="16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3" y="7137"/>
                  </a:moveTo>
                  <a:lnTo>
                    <a:pt x="0" y="7137"/>
                  </a:lnTo>
                  <a:lnTo>
                    <a:pt x="145" y="7140"/>
                  </a:lnTo>
                  <a:lnTo>
                    <a:pt x="273" y="7267"/>
                  </a:lnTo>
                  <a:lnTo>
                    <a:pt x="702" y="10326"/>
                  </a:lnTo>
                  <a:lnTo>
                    <a:pt x="1213" y="9662"/>
                  </a:lnTo>
                  <a:lnTo>
                    <a:pt x="1175" y="8707"/>
                  </a:lnTo>
                  <a:lnTo>
                    <a:pt x="1129" y="7870"/>
                  </a:lnTo>
                  <a:lnTo>
                    <a:pt x="1073" y="7137"/>
                  </a:lnTo>
                  <a:close/>
                  <a:moveTo>
                    <a:pt x="13025" y="81"/>
                  </a:moveTo>
                  <a:lnTo>
                    <a:pt x="12498" y="259"/>
                  </a:lnTo>
                  <a:lnTo>
                    <a:pt x="13026" y="259"/>
                  </a:lnTo>
                  <a:lnTo>
                    <a:pt x="13025" y="81"/>
                  </a:lnTo>
                  <a:close/>
                  <a:moveTo>
                    <a:pt x="3058" y="3609"/>
                  </a:moveTo>
                  <a:lnTo>
                    <a:pt x="2531" y="3787"/>
                  </a:lnTo>
                  <a:lnTo>
                    <a:pt x="3060" y="3787"/>
                  </a:lnTo>
                  <a:lnTo>
                    <a:pt x="3058" y="3609"/>
                  </a:lnTo>
                  <a:close/>
                  <a:moveTo>
                    <a:pt x="3195" y="21352"/>
                  </a:moveTo>
                  <a:lnTo>
                    <a:pt x="3102" y="21479"/>
                  </a:lnTo>
                  <a:lnTo>
                    <a:pt x="3025" y="21551"/>
                  </a:lnTo>
                  <a:lnTo>
                    <a:pt x="2888" y="21600"/>
                  </a:lnTo>
                  <a:lnTo>
                    <a:pt x="3203" y="21600"/>
                  </a:lnTo>
                  <a:lnTo>
                    <a:pt x="3195" y="21352"/>
                  </a:lnTo>
                  <a:close/>
                  <a:moveTo>
                    <a:pt x="13164" y="17826"/>
                  </a:moveTo>
                  <a:lnTo>
                    <a:pt x="13068" y="17950"/>
                  </a:lnTo>
                  <a:lnTo>
                    <a:pt x="12991" y="18025"/>
                  </a:lnTo>
                  <a:lnTo>
                    <a:pt x="12857" y="18072"/>
                  </a:lnTo>
                  <a:lnTo>
                    <a:pt x="13172" y="18072"/>
                  </a:lnTo>
                  <a:lnTo>
                    <a:pt x="13164" y="17826"/>
                  </a:lnTo>
                  <a:close/>
                  <a:moveTo>
                    <a:pt x="21215" y="0"/>
                  </a:moveTo>
                  <a:lnTo>
                    <a:pt x="20156" y="0"/>
                  </a:lnTo>
                  <a:lnTo>
                    <a:pt x="20347" y="61"/>
                  </a:lnTo>
                  <a:lnTo>
                    <a:pt x="20522" y="387"/>
                  </a:lnTo>
                  <a:lnTo>
                    <a:pt x="21016" y="4487"/>
                  </a:lnTo>
                  <a:lnTo>
                    <a:pt x="21052" y="5713"/>
                  </a:lnTo>
                  <a:lnTo>
                    <a:pt x="19322" y="6328"/>
                  </a:lnTo>
                  <a:lnTo>
                    <a:pt x="21600" y="6328"/>
                  </a:lnTo>
                  <a:lnTo>
                    <a:pt x="21577" y="5044"/>
                  </a:lnTo>
                  <a:lnTo>
                    <a:pt x="21487" y="2917"/>
                  </a:lnTo>
                  <a:lnTo>
                    <a:pt x="21349" y="1097"/>
                  </a:lnTo>
                  <a:lnTo>
                    <a:pt x="21215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72" name="Shape 572"/>
          <p:cNvSpPr/>
          <p:nvPr/>
        </p:nvSpPr>
        <p:spPr>
          <a:xfrm>
            <a:off x="5697601" y="5294884"/>
            <a:ext cx="1390905" cy="572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6" y="0"/>
                </a:moveTo>
                <a:lnTo>
                  <a:pt x="0" y="18901"/>
                </a:lnTo>
                <a:lnTo>
                  <a:pt x="21194" y="21600"/>
                </a:lnTo>
                <a:lnTo>
                  <a:pt x="21600" y="2698"/>
                </a:lnTo>
                <a:lnTo>
                  <a:pt x="406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88" name="Group 588"/>
          <p:cNvGrpSpPr/>
          <p:nvPr/>
        </p:nvGrpSpPr>
        <p:grpSpPr>
          <a:xfrm>
            <a:off x="5883654" y="5471540"/>
            <a:ext cx="1026287" cy="247727"/>
            <a:chOff x="0" y="0"/>
            <a:chExt cx="1026286" cy="247725"/>
          </a:xfrm>
        </p:grpSpPr>
        <p:sp>
          <p:nvSpPr>
            <p:cNvPr id="573" name="Shape 573"/>
            <p:cNvSpPr/>
            <p:nvPr/>
          </p:nvSpPr>
          <p:spPr>
            <a:xfrm>
              <a:off x="0" y="28574"/>
              <a:ext cx="128958" cy="171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74" y="0"/>
                  </a:moveTo>
                  <a:lnTo>
                    <a:pt x="6637" y="1007"/>
                  </a:lnTo>
                  <a:lnTo>
                    <a:pt x="1872" y="4588"/>
                  </a:lnTo>
                  <a:lnTo>
                    <a:pt x="0" y="10390"/>
                  </a:lnTo>
                  <a:lnTo>
                    <a:pt x="36" y="12835"/>
                  </a:lnTo>
                  <a:lnTo>
                    <a:pt x="2872" y="18470"/>
                  </a:lnTo>
                  <a:lnTo>
                    <a:pt x="9070" y="21321"/>
                  </a:lnTo>
                  <a:lnTo>
                    <a:pt x="11742" y="21600"/>
                  </a:lnTo>
                  <a:lnTo>
                    <a:pt x="13924" y="21559"/>
                  </a:lnTo>
                  <a:lnTo>
                    <a:pt x="20969" y="18838"/>
                  </a:lnTo>
                  <a:lnTo>
                    <a:pt x="21084" y="18718"/>
                  </a:lnTo>
                  <a:lnTo>
                    <a:pt x="11891" y="18718"/>
                  </a:lnTo>
                  <a:lnTo>
                    <a:pt x="10272" y="18536"/>
                  </a:lnTo>
                  <a:lnTo>
                    <a:pt x="5071" y="14095"/>
                  </a:lnTo>
                  <a:lnTo>
                    <a:pt x="4786" y="12426"/>
                  </a:lnTo>
                  <a:lnTo>
                    <a:pt x="4800" y="10390"/>
                  </a:lnTo>
                  <a:lnTo>
                    <a:pt x="6366" y="5615"/>
                  </a:lnTo>
                  <a:lnTo>
                    <a:pt x="13252" y="2893"/>
                  </a:lnTo>
                  <a:lnTo>
                    <a:pt x="21600" y="2893"/>
                  </a:lnTo>
                  <a:lnTo>
                    <a:pt x="20485" y="1998"/>
                  </a:lnTo>
                  <a:lnTo>
                    <a:pt x="19017" y="1191"/>
                  </a:lnTo>
                  <a:lnTo>
                    <a:pt x="17326" y="591"/>
                  </a:lnTo>
                  <a:lnTo>
                    <a:pt x="15412" y="195"/>
                  </a:lnTo>
                  <a:lnTo>
                    <a:pt x="1327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70992" y="138505"/>
              <a:ext cx="70613" cy="38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86" y="0"/>
                  </a:moveTo>
                  <a:lnTo>
                    <a:pt x="6698" y="19082"/>
                  </a:lnTo>
                  <a:lnTo>
                    <a:pt x="0" y="21600"/>
                  </a:lnTo>
                  <a:lnTo>
                    <a:pt x="16789" y="21600"/>
                  </a:lnTo>
                  <a:lnTo>
                    <a:pt x="18769" y="16585"/>
                  </a:lnTo>
                  <a:lnTo>
                    <a:pt x="20441" y="10132"/>
                  </a:lnTo>
                  <a:lnTo>
                    <a:pt x="21600" y="2772"/>
                  </a:lnTo>
                  <a:lnTo>
                    <a:pt x="132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79120" y="51561"/>
              <a:ext cx="62993" cy="35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9" y="0"/>
                  </a:moveTo>
                  <a:lnTo>
                    <a:pt x="0" y="0"/>
                  </a:lnTo>
                  <a:lnTo>
                    <a:pt x="3179" y="312"/>
                  </a:lnTo>
                  <a:lnTo>
                    <a:pt x="5879" y="2261"/>
                  </a:lnTo>
                  <a:lnTo>
                    <a:pt x="12237" y="21600"/>
                  </a:lnTo>
                  <a:lnTo>
                    <a:pt x="21600" y="19884"/>
                  </a:lnTo>
                  <a:lnTo>
                    <a:pt x="20734" y="12586"/>
                  </a:lnTo>
                  <a:lnTo>
                    <a:pt x="19314" y="6121"/>
                  </a:lnTo>
                  <a:lnTo>
                    <a:pt x="17337" y="475"/>
                  </a:lnTo>
                  <a:lnTo>
                    <a:pt x="170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56463" y="36956"/>
              <a:ext cx="133458" cy="171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76" y="0"/>
                  </a:moveTo>
                  <a:lnTo>
                    <a:pt x="6539" y="1019"/>
                  </a:lnTo>
                  <a:lnTo>
                    <a:pt x="1354" y="5332"/>
                  </a:lnTo>
                  <a:lnTo>
                    <a:pt x="0" y="10292"/>
                  </a:lnTo>
                  <a:lnTo>
                    <a:pt x="42" y="12764"/>
                  </a:lnTo>
                  <a:lnTo>
                    <a:pt x="2898" y="18450"/>
                  </a:lnTo>
                  <a:lnTo>
                    <a:pt x="9072" y="21318"/>
                  </a:lnTo>
                  <a:lnTo>
                    <a:pt x="11716" y="21600"/>
                  </a:lnTo>
                  <a:lnTo>
                    <a:pt x="13431" y="21590"/>
                  </a:lnTo>
                  <a:lnTo>
                    <a:pt x="19658" y="19957"/>
                  </a:lnTo>
                  <a:lnTo>
                    <a:pt x="21472" y="18720"/>
                  </a:lnTo>
                  <a:lnTo>
                    <a:pt x="11922" y="18720"/>
                  </a:lnTo>
                  <a:lnTo>
                    <a:pt x="10307" y="18530"/>
                  </a:lnTo>
                  <a:lnTo>
                    <a:pt x="5553" y="15364"/>
                  </a:lnTo>
                  <a:lnTo>
                    <a:pt x="4625" y="10480"/>
                  </a:lnTo>
                  <a:lnTo>
                    <a:pt x="4883" y="8627"/>
                  </a:lnTo>
                  <a:lnTo>
                    <a:pt x="8493" y="3825"/>
                  </a:lnTo>
                  <a:lnTo>
                    <a:pt x="12991" y="2894"/>
                  </a:lnTo>
                  <a:lnTo>
                    <a:pt x="21600" y="2894"/>
                  </a:lnTo>
                  <a:lnTo>
                    <a:pt x="20168" y="1855"/>
                  </a:lnTo>
                  <a:lnTo>
                    <a:pt x="18111" y="897"/>
                  </a:lnTo>
                  <a:lnTo>
                    <a:pt x="15781" y="279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230123" y="59943"/>
              <a:ext cx="80265" cy="125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92" y="0"/>
                  </a:moveTo>
                  <a:lnTo>
                    <a:pt x="1777" y="0"/>
                  </a:lnTo>
                  <a:lnTo>
                    <a:pt x="4403" y="262"/>
                  </a:lnTo>
                  <a:lnTo>
                    <a:pt x="6788" y="851"/>
                  </a:lnTo>
                  <a:lnTo>
                    <a:pt x="13314" y="6443"/>
                  </a:lnTo>
                  <a:lnTo>
                    <a:pt x="13872" y="11083"/>
                  </a:lnTo>
                  <a:lnTo>
                    <a:pt x="13428" y="13654"/>
                  </a:lnTo>
                  <a:lnTo>
                    <a:pt x="7425" y="20320"/>
                  </a:lnTo>
                  <a:lnTo>
                    <a:pt x="0" y="21600"/>
                  </a:lnTo>
                  <a:lnTo>
                    <a:pt x="15879" y="21600"/>
                  </a:lnTo>
                  <a:lnTo>
                    <a:pt x="21222" y="13654"/>
                  </a:lnTo>
                  <a:lnTo>
                    <a:pt x="21600" y="11083"/>
                  </a:lnTo>
                  <a:lnTo>
                    <a:pt x="21485" y="7888"/>
                  </a:lnTo>
                  <a:lnTo>
                    <a:pt x="20626" y="5038"/>
                  </a:lnTo>
                  <a:lnTo>
                    <a:pt x="19024" y="2527"/>
                  </a:lnTo>
                  <a:lnTo>
                    <a:pt x="16678" y="349"/>
                  </a:lnTo>
                  <a:lnTo>
                    <a:pt x="160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417956" y="70611"/>
              <a:ext cx="60198" cy="14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78" y="0"/>
                  </a:moveTo>
                  <a:lnTo>
                    <a:pt x="0" y="0"/>
                  </a:lnTo>
                  <a:lnTo>
                    <a:pt x="2643" y="56"/>
                  </a:lnTo>
                  <a:lnTo>
                    <a:pt x="4967" y="336"/>
                  </a:lnTo>
                  <a:lnTo>
                    <a:pt x="11498" y="5533"/>
                  </a:lnTo>
                  <a:lnTo>
                    <a:pt x="11430" y="6764"/>
                  </a:lnTo>
                  <a:lnTo>
                    <a:pt x="9570" y="21385"/>
                  </a:lnTo>
                  <a:lnTo>
                    <a:pt x="19550" y="21600"/>
                  </a:lnTo>
                  <a:lnTo>
                    <a:pt x="21425" y="6702"/>
                  </a:lnTo>
                  <a:lnTo>
                    <a:pt x="21556" y="5533"/>
                  </a:lnTo>
                  <a:lnTo>
                    <a:pt x="21600" y="4350"/>
                  </a:lnTo>
                  <a:lnTo>
                    <a:pt x="21533" y="3461"/>
                  </a:lnTo>
                  <a:lnTo>
                    <a:pt x="21373" y="2782"/>
                  </a:lnTo>
                  <a:lnTo>
                    <a:pt x="20962" y="1587"/>
                  </a:lnTo>
                  <a:lnTo>
                    <a:pt x="20051" y="560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38962" y="46354"/>
              <a:ext cx="69112" cy="165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99" y="0"/>
                  </a:moveTo>
                  <a:lnTo>
                    <a:pt x="0" y="21411"/>
                  </a:lnTo>
                  <a:lnTo>
                    <a:pt x="8693" y="21600"/>
                  </a:lnTo>
                  <a:lnTo>
                    <a:pt x="10161" y="9911"/>
                  </a:lnTo>
                  <a:lnTo>
                    <a:pt x="10648" y="8071"/>
                  </a:lnTo>
                  <a:lnTo>
                    <a:pt x="17120" y="3822"/>
                  </a:lnTo>
                  <a:lnTo>
                    <a:pt x="21600" y="3229"/>
                  </a:lnTo>
                  <a:lnTo>
                    <a:pt x="10161" y="3229"/>
                  </a:lnTo>
                  <a:lnTo>
                    <a:pt x="10519" y="182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71474" y="46735"/>
              <a:ext cx="99931" cy="24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84" y="0"/>
                  </a:moveTo>
                  <a:lnTo>
                    <a:pt x="8095" y="780"/>
                  </a:lnTo>
                  <a:lnTo>
                    <a:pt x="4999" y="4640"/>
                  </a:lnTo>
                  <a:lnTo>
                    <a:pt x="2300" y="11580"/>
                  </a:lnTo>
                  <a:lnTo>
                    <a:pt x="0" y="21600"/>
                  </a:lnTo>
                  <a:lnTo>
                    <a:pt x="7911" y="21600"/>
                  </a:lnTo>
                  <a:lnTo>
                    <a:pt x="8189" y="21363"/>
                  </a:lnTo>
                  <a:lnTo>
                    <a:pt x="10047" y="21150"/>
                  </a:lnTo>
                  <a:lnTo>
                    <a:pt x="21600" y="21150"/>
                  </a:lnTo>
                  <a:lnTo>
                    <a:pt x="20479" y="13950"/>
                  </a:lnTo>
                  <a:lnTo>
                    <a:pt x="13154" y="631"/>
                  </a:lnTo>
                  <a:lnTo>
                    <a:pt x="115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507745" y="0"/>
              <a:ext cx="77090" cy="22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25" y="0"/>
                  </a:moveTo>
                  <a:lnTo>
                    <a:pt x="6619" y="1466"/>
                  </a:lnTo>
                  <a:lnTo>
                    <a:pt x="6014" y="5374"/>
                  </a:lnTo>
                  <a:lnTo>
                    <a:pt x="305" y="5374"/>
                  </a:lnTo>
                  <a:lnTo>
                    <a:pt x="0" y="7353"/>
                  </a:lnTo>
                  <a:lnTo>
                    <a:pt x="5694" y="7463"/>
                  </a:lnTo>
                  <a:lnTo>
                    <a:pt x="4306" y="16542"/>
                  </a:lnTo>
                  <a:lnTo>
                    <a:pt x="4218" y="17594"/>
                  </a:lnTo>
                  <a:lnTo>
                    <a:pt x="4261" y="18540"/>
                  </a:lnTo>
                  <a:lnTo>
                    <a:pt x="4456" y="19231"/>
                  </a:lnTo>
                  <a:lnTo>
                    <a:pt x="4804" y="19718"/>
                  </a:lnTo>
                  <a:lnTo>
                    <a:pt x="5338" y="20230"/>
                  </a:lnTo>
                  <a:lnTo>
                    <a:pt x="6370" y="20653"/>
                  </a:lnTo>
                  <a:lnTo>
                    <a:pt x="7900" y="20989"/>
                  </a:lnTo>
                  <a:lnTo>
                    <a:pt x="9394" y="21324"/>
                  </a:lnTo>
                  <a:lnTo>
                    <a:pt x="11565" y="21517"/>
                  </a:lnTo>
                  <a:lnTo>
                    <a:pt x="16156" y="21600"/>
                  </a:lnTo>
                  <a:lnTo>
                    <a:pt x="18113" y="21556"/>
                  </a:lnTo>
                  <a:lnTo>
                    <a:pt x="20355" y="21436"/>
                  </a:lnTo>
                  <a:lnTo>
                    <a:pt x="19591" y="19111"/>
                  </a:lnTo>
                  <a:lnTo>
                    <a:pt x="17010" y="19111"/>
                  </a:lnTo>
                  <a:lnTo>
                    <a:pt x="14981" y="19074"/>
                  </a:lnTo>
                  <a:lnTo>
                    <a:pt x="11921" y="17594"/>
                  </a:lnTo>
                  <a:lnTo>
                    <a:pt x="12063" y="16831"/>
                  </a:lnTo>
                  <a:lnTo>
                    <a:pt x="13451" y="7597"/>
                  </a:lnTo>
                  <a:lnTo>
                    <a:pt x="21335" y="7597"/>
                  </a:lnTo>
                  <a:lnTo>
                    <a:pt x="21600" y="5655"/>
                  </a:lnTo>
                  <a:lnTo>
                    <a:pt x="13771" y="5521"/>
                  </a:lnTo>
                  <a:lnTo>
                    <a:pt x="13794" y="5374"/>
                  </a:lnTo>
                  <a:lnTo>
                    <a:pt x="6014" y="5374"/>
                  </a:lnTo>
                  <a:lnTo>
                    <a:pt x="320" y="5276"/>
                  </a:lnTo>
                  <a:lnTo>
                    <a:pt x="13809" y="5276"/>
                  </a:lnTo>
                  <a:lnTo>
                    <a:pt x="146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598804" y="60070"/>
              <a:ext cx="151323" cy="17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84" y="0"/>
                  </a:moveTo>
                  <a:lnTo>
                    <a:pt x="5234" y="1335"/>
                  </a:lnTo>
                  <a:lnTo>
                    <a:pt x="1031" y="5878"/>
                  </a:lnTo>
                  <a:lnTo>
                    <a:pt x="0" y="10467"/>
                  </a:lnTo>
                  <a:lnTo>
                    <a:pt x="47" y="12853"/>
                  </a:lnTo>
                  <a:lnTo>
                    <a:pt x="2538" y="18433"/>
                  </a:lnTo>
                  <a:lnTo>
                    <a:pt x="8105" y="21313"/>
                  </a:lnTo>
                  <a:lnTo>
                    <a:pt x="10533" y="21600"/>
                  </a:lnTo>
                  <a:lnTo>
                    <a:pt x="12487" y="21581"/>
                  </a:lnTo>
                  <a:lnTo>
                    <a:pt x="18610" y="19251"/>
                  </a:lnTo>
                  <a:lnTo>
                    <a:pt x="19125" y="18722"/>
                  </a:lnTo>
                  <a:lnTo>
                    <a:pt x="10714" y="18722"/>
                  </a:lnTo>
                  <a:lnTo>
                    <a:pt x="9321" y="18545"/>
                  </a:lnTo>
                  <a:lnTo>
                    <a:pt x="4532" y="14410"/>
                  </a:lnTo>
                  <a:lnTo>
                    <a:pt x="4061" y="11376"/>
                  </a:lnTo>
                  <a:lnTo>
                    <a:pt x="21600" y="11376"/>
                  </a:lnTo>
                  <a:lnTo>
                    <a:pt x="21594" y="10467"/>
                  </a:lnTo>
                  <a:lnTo>
                    <a:pt x="21570" y="9112"/>
                  </a:lnTo>
                  <a:lnTo>
                    <a:pt x="17530" y="9112"/>
                  </a:lnTo>
                  <a:lnTo>
                    <a:pt x="4441" y="8508"/>
                  </a:lnTo>
                  <a:lnTo>
                    <a:pt x="7791" y="3627"/>
                  </a:lnTo>
                  <a:lnTo>
                    <a:pt x="11457" y="2892"/>
                  </a:lnTo>
                  <a:lnTo>
                    <a:pt x="18770" y="2892"/>
                  </a:lnTo>
                  <a:lnTo>
                    <a:pt x="17577" y="1874"/>
                  </a:lnTo>
                  <a:lnTo>
                    <a:pt x="15815" y="907"/>
                  </a:lnTo>
                  <a:lnTo>
                    <a:pt x="13817" y="281"/>
                  </a:lnTo>
                  <a:lnTo>
                    <a:pt x="115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859281" y="93725"/>
              <a:ext cx="60262" cy="146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58" y="0"/>
                  </a:moveTo>
                  <a:lnTo>
                    <a:pt x="0" y="0"/>
                  </a:lnTo>
                  <a:lnTo>
                    <a:pt x="2686" y="56"/>
                  </a:lnTo>
                  <a:lnTo>
                    <a:pt x="4962" y="355"/>
                  </a:lnTo>
                  <a:lnTo>
                    <a:pt x="11511" y="5537"/>
                  </a:lnTo>
                  <a:lnTo>
                    <a:pt x="11419" y="6765"/>
                  </a:lnTo>
                  <a:lnTo>
                    <a:pt x="9559" y="21387"/>
                  </a:lnTo>
                  <a:lnTo>
                    <a:pt x="19529" y="21600"/>
                  </a:lnTo>
                  <a:lnTo>
                    <a:pt x="21446" y="6709"/>
                  </a:lnTo>
                  <a:lnTo>
                    <a:pt x="21559" y="5537"/>
                  </a:lnTo>
                  <a:lnTo>
                    <a:pt x="21600" y="4520"/>
                  </a:lnTo>
                  <a:lnTo>
                    <a:pt x="21549" y="3458"/>
                  </a:lnTo>
                  <a:lnTo>
                    <a:pt x="21395" y="2781"/>
                  </a:lnTo>
                  <a:lnTo>
                    <a:pt x="20940" y="1605"/>
                  </a:lnTo>
                  <a:lnTo>
                    <a:pt x="20030" y="560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780414" y="69595"/>
              <a:ext cx="68985" cy="165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64" y="0"/>
                  </a:moveTo>
                  <a:lnTo>
                    <a:pt x="0" y="21409"/>
                  </a:lnTo>
                  <a:lnTo>
                    <a:pt x="8708" y="21600"/>
                  </a:lnTo>
                  <a:lnTo>
                    <a:pt x="10180" y="9903"/>
                  </a:lnTo>
                  <a:lnTo>
                    <a:pt x="10645" y="8063"/>
                  </a:lnTo>
                  <a:lnTo>
                    <a:pt x="17111" y="3808"/>
                  </a:lnTo>
                  <a:lnTo>
                    <a:pt x="21600" y="3214"/>
                  </a:lnTo>
                  <a:lnTo>
                    <a:pt x="10140" y="3214"/>
                  </a:lnTo>
                  <a:lnTo>
                    <a:pt x="10498" y="166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812799" y="69849"/>
              <a:ext cx="99931" cy="24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84" y="0"/>
                  </a:moveTo>
                  <a:lnTo>
                    <a:pt x="8095" y="780"/>
                  </a:lnTo>
                  <a:lnTo>
                    <a:pt x="4999" y="4640"/>
                  </a:lnTo>
                  <a:lnTo>
                    <a:pt x="2300" y="11580"/>
                  </a:lnTo>
                  <a:lnTo>
                    <a:pt x="0" y="21600"/>
                  </a:lnTo>
                  <a:lnTo>
                    <a:pt x="7911" y="21600"/>
                  </a:lnTo>
                  <a:lnTo>
                    <a:pt x="8189" y="21363"/>
                  </a:lnTo>
                  <a:lnTo>
                    <a:pt x="10047" y="21150"/>
                  </a:lnTo>
                  <a:lnTo>
                    <a:pt x="21600" y="21150"/>
                  </a:lnTo>
                  <a:lnTo>
                    <a:pt x="20479" y="13950"/>
                  </a:lnTo>
                  <a:lnTo>
                    <a:pt x="13154" y="631"/>
                  </a:lnTo>
                  <a:lnTo>
                    <a:pt x="115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49070" y="23113"/>
              <a:ext cx="77217" cy="22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01" y="0"/>
                  </a:moveTo>
                  <a:lnTo>
                    <a:pt x="6608" y="1466"/>
                  </a:lnTo>
                  <a:lnTo>
                    <a:pt x="6039" y="5386"/>
                  </a:lnTo>
                  <a:lnTo>
                    <a:pt x="303" y="5386"/>
                  </a:lnTo>
                  <a:lnTo>
                    <a:pt x="0" y="7352"/>
                  </a:lnTo>
                  <a:lnTo>
                    <a:pt x="5720" y="7462"/>
                  </a:lnTo>
                  <a:lnTo>
                    <a:pt x="4334" y="16543"/>
                  </a:lnTo>
                  <a:lnTo>
                    <a:pt x="4227" y="17594"/>
                  </a:lnTo>
                  <a:lnTo>
                    <a:pt x="4259" y="18541"/>
                  </a:lnTo>
                  <a:lnTo>
                    <a:pt x="4449" y="19233"/>
                  </a:lnTo>
                  <a:lnTo>
                    <a:pt x="16129" y="21600"/>
                  </a:lnTo>
                  <a:lnTo>
                    <a:pt x="18083" y="21556"/>
                  </a:lnTo>
                  <a:lnTo>
                    <a:pt x="20321" y="21436"/>
                  </a:lnTo>
                  <a:lnTo>
                    <a:pt x="19558" y="19111"/>
                  </a:lnTo>
                  <a:lnTo>
                    <a:pt x="16981" y="19111"/>
                  </a:lnTo>
                  <a:lnTo>
                    <a:pt x="14957" y="19074"/>
                  </a:lnTo>
                  <a:lnTo>
                    <a:pt x="11937" y="17594"/>
                  </a:lnTo>
                  <a:lnTo>
                    <a:pt x="12043" y="16831"/>
                  </a:lnTo>
                  <a:lnTo>
                    <a:pt x="13429" y="7597"/>
                  </a:lnTo>
                  <a:lnTo>
                    <a:pt x="21303" y="7597"/>
                  </a:lnTo>
                  <a:lnTo>
                    <a:pt x="21600" y="5655"/>
                  </a:lnTo>
                  <a:lnTo>
                    <a:pt x="13749" y="5520"/>
                  </a:lnTo>
                  <a:lnTo>
                    <a:pt x="13769" y="5386"/>
                  </a:lnTo>
                  <a:lnTo>
                    <a:pt x="6039" y="5386"/>
                  </a:lnTo>
                  <a:lnTo>
                    <a:pt x="320" y="5276"/>
                  </a:lnTo>
                  <a:lnTo>
                    <a:pt x="13786" y="5276"/>
                  </a:lnTo>
                  <a:lnTo>
                    <a:pt x="1460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555751" y="78993"/>
              <a:ext cx="469473" cy="14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31" y="615"/>
                  </a:moveTo>
                  <a:lnTo>
                    <a:pt x="5674" y="615"/>
                  </a:lnTo>
                  <a:lnTo>
                    <a:pt x="6138" y="837"/>
                  </a:lnTo>
                  <a:lnTo>
                    <a:pt x="6551" y="1361"/>
                  </a:lnTo>
                  <a:lnTo>
                    <a:pt x="7593" y="6612"/>
                  </a:lnTo>
                  <a:lnTo>
                    <a:pt x="7631" y="8090"/>
                  </a:lnTo>
                  <a:lnTo>
                    <a:pt x="8933" y="8090"/>
                  </a:lnTo>
                  <a:lnTo>
                    <a:pt x="8932" y="7748"/>
                  </a:lnTo>
                  <a:lnTo>
                    <a:pt x="8792" y="5160"/>
                  </a:lnTo>
                  <a:lnTo>
                    <a:pt x="8528" y="2896"/>
                  </a:lnTo>
                  <a:lnTo>
                    <a:pt x="8140" y="960"/>
                  </a:lnTo>
                  <a:lnTo>
                    <a:pt x="8031" y="615"/>
                  </a:lnTo>
                  <a:close/>
                  <a:moveTo>
                    <a:pt x="1295" y="0"/>
                  </a:moveTo>
                  <a:lnTo>
                    <a:pt x="0" y="0"/>
                  </a:lnTo>
                  <a:lnTo>
                    <a:pt x="1291" y="230"/>
                  </a:lnTo>
                  <a:lnTo>
                    <a:pt x="1295" y="0"/>
                  </a:lnTo>
                  <a:close/>
                  <a:moveTo>
                    <a:pt x="1005" y="18011"/>
                  </a:moveTo>
                  <a:lnTo>
                    <a:pt x="771" y="18080"/>
                  </a:lnTo>
                  <a:lnTo>
                    <a:pt x="584" y="18103"/>
                  </a:lnTo>
                  <a:lnTo>
                    <a:pt x="1008" y="18103"/>
                  </a:lnTo>
                  <a:lnTo>
                    <a:pt x="1005" y="18011"/>
                  </a:lnTo>
                  <a:close/>
                  <a:moveTo>
                    <a:pt x="7508" y="14890"/>
                  </a:moveTo>
                  <a:lnTo>
                    <a:pt x="6093" y="19450"/>
                  </a:lnTo>
                  <a:lnTo>
                    <a:pt x="5434" y="19641"/>
                  </a:lnTo>
                  <a:lnTo>
                    <a:pt x="8145" y="19641"/>
                  </a:lnTo>
                  <a:lnTo>
                    <a:pt x="8323" y="18961"/>
                  </a:lnTo>
                  <a:lnTo>
                    <a:pt x="8604" y="17420"/>
                  </a:lnTo>
                  <a:lnTo>
                    <a:pt x="8823" y="15655"/>
                  </a:lnTo>
                  <a:lnTo>
                    <a:pt x="7508" y="14890"/>
                  </a:lnTo>
                  <a:close/>
                  <a:moveTo>
                    <a:pt x="8943" y="10812"/>
                  </a:moveTo>
                  <a:lnTo>
                    <a:pt x="3290" y="10812"/>
                  </a:lnTo>
                  <a:lnTo>
                    <a:pt x="8922" y="11781"/>
                  </a:lnTo>
                  <a:lnTo>
                    <a:pt x="8934" y="11284"/>
                  </a:lnTo>
                  <a:lnTo>
                    <a:pt x="8943" y="10812"/>
                  </a:lnTo>
                  <a:close/>
                  <a:moveTo>
                    <a:pt x="21310" y="21510"/>
                  </a:moveTo>
                  <a:lnTo>
                    <a:pt x="21076" y="21579"/>
                  </a:lnTo>
                  <a:lnTo>
                    <a:pt x="20889" y="21600"/>
                  </a:lnTo>
                  <a:lnTo>
                    <a:pt x="21313" y="21600"/>
                  </a:lnTo>
                  <a:lnTo>
                    <a:pt x="21310" y="21510"/>
                  </a:lnTo>
                  <a:close/>
                  <a:moveTo>
                    <a:pt x="21600" y="3495"/>
                  </a:moveTo>
                  <a:lnTo>
                    <a:pt x="20305" y="3495"/>
                  </a:lnTo>
                  <a:lnTo>
                    <a:pt x="21596" y="3725"/>
                  </a:lnTo>
                  <a:lnTo>
                    <a:pt x="21600" y="3495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589" name="Shape 589"/>
          <p:cNvSpPr>
            <a:spLocks noGrp="1"/>
          </p:cNvSpPr>
          <p:nvPr>
            <p:ph type="title"/>
          </p:nvPr>
        </p:nvSpPr>
        <p:spPr>
          <a:xfrm>
            <a:off x="609600" y="2110738"/>
            <a:ext cx="7810500" cy="2133601"/>
          </a:xfrm>
          <a:prstGeom prst="rect">
            <a:avLst/>
          </a:prstGeom>
          <a:solidFill>
            <a:srgbClr val="92D050"/>
          </a:solidFill>
        </p:spPr>
        <p:txBody>
          <a:bodyPr/>
          <a:lstStyle/>
          <a:p>
            <a:pPr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indent="573405">
              <a:defRPr sz="4800" b="0" spc="-1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Cascades </a:t>
            </a:r>
            <a:r>
              <a:rPr spc="0"/>
              <a:t>are</a:t>
            </a:r>
            <a:r>
              <a:t> predictable!</a:t>
            </a:r>
          </a:p>
        </p:txBody>
      </p:sp>
      <p:sp>
        <p:nvSpPr>
          <p:cNvPr id="590" name="Shape 59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591" name="Shape 591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594" name="Shape 594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886200" y="2589276"/>
            <a:ext cx="1371601" cy="938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34" y="0"/>
                </a:moveTo>
                <a:lnTo>
                  <a:pt x="11034" y="6087"/>
                </a:lnTo>
                <a:lnTo>
                  <a:pt x="0" y="6087"/>
                </a:lnTo>
                <a:lnTo>
                  <a:pt x="0" y="15513"/>
                </a:lnTo>
                <a:lnTo>
                  <a:pt x="11034" y="15513"/>
                </a:lnTo>
                <a:lnTo>
                  <a:pt x="11034" y="21600"/>
                </a:lnTo>
                <a:lnTo>
                  <a:pt x="21600" y="10800"/>
                </a:lnTo>
                <a:lnTo>
                  <a:pt x="11034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91000" y="3585971"/>
            <a:ext cx="626363" cy="6537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228600" y="2289048"/>
            <a:ext cx="3581400" cy="168402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8297418" y="2253107"/>
            <a:ext cx="677546" cy="11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</a:t>
            </a:r>
          </a:p>
        </p:txBody>
      </p:sp>
      <p:sp>
        <p:nvSpPr>
          <p:cNvPr id="600" name="Shape 600"/>
          <p:cNvSpPr/>
          <p:nvPr/>
        </p:nvSpPr>
        <p:spPr>
          <a:xfrm>
            <a:off x="5181599" y="1382266"/>
            <a:ext cx="3046478" cy="334213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1" name="Shape 601"/>
          <p:cNvSpPr/>
          <p:nvPr/>
        </p:nvSpPr>
        <p:spPr>
          <a:xfrm>
            <a:off x="577594" y="310895"/>
            <a:ext cx="8144258" cy="64922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2" name="Shape 602"/>
          <p:cNvSpPr/>
          <p:nvPr/>
        </p:nvSpPr>
        <p:spPr>
          <a:xfrm>
            <a:off x="1960245" y="4887721"/>
            <a:ext cx="522097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4400" spc="-4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How to formulate</a:t>
            </a:r>
            <a:r>
              <a:rPr spc="-30"/>
              <a:t> </a:t>
            </a:r>
            <a:r>
              <a:t>the</a:t>
            </a:r>
          </a:p>
          <a:p>
            <a:pPr algn="ctr">
              <a:defRPr sz="440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prediction</a:t>
            </a:r>
            <a:r>
              <a:rPr spc="-100"/>
              <a:t> </a:t>
            </a:r>
            <a:r>
              <a:rPr spc="-4"/>
              <a:t>problem?</a:t>
            </a:r>
          </a:p>
        </p:txBody>
      </p:sp>
      <p:sp>
        <p:nvSpPr>
          <p:cNvPr id="603" name="Shape 60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04" name="Shape 604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20</a:t>
            </a: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607" name="Shape 607"/>
          <p:cNvSpPr/>
          <p:nvPr/>
        </p:nvSpPr>
        <p:spPr>
          <a:xfrm>
            <a:off x="114300" y="4219954"/>
            <a:ext cx="4000500" cy="17068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08" name="Shape 608"/>
          <p:cNvSpPr/>
          <p:nvPr/>
        </p:nvSpPr>
        <p:spPr>
          <a:xfrm>
            <a:off x="8297418" y="4334890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</a:t>
            </a:r>
          </a:p>
        </p:txBody>
      </p:sp>
      <p:sp>
        <p:nvSpPr>
          <p:cNvPr id="609" name="Shape 609"/>
          <p:cNvSpPr/>
          <p:nvPr/>
        </p:nvSpPr>
        <p:spPr>
          <a:xfrm>
            <a:off x="5375147" y="3323843"/>
            <a:ext cx="2628901" cy="33817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0" name="Shape 610"/>
          <p:cNvSpPr/>
          <p:nvPr/>
        </p:nvSpPr>
        <p:spPr>
          <a:xfrm>
            <a:off x="3768852" y="4238244"/>
            <a:ext cx="1641349" cy="144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06" y="0"/>
                </a:moveTo>
                <a:lnTo>
                  <a:pt x="8006" y="6087"/>
                </a:lnTo>
                <a:lnTo>
                  <a:pt x="0" y="6087"/>
                </a:lnTo>
                <a:lnTo>
                  <a:pt x="0" y="15513"/>
                </a:lnTo>
                <a:lnTo>
                  <a:pt x="8006" y="15513"/>
                </a:lnTo>
                <a:lnTo>
                  <a:pt x="8006" y="21600"/>
                </a:lnTo>
                <a:lnTo>
                  <a:pt x="21600" y="10800"/>
                </a:lnTo>
                <a:lnTo>
                  <a:pt x="8006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1" name="Shape 611"/>
          <p:cNvSpPr/>
          <p:nvPr/>
        </p:nvSpPr>
        <p:spPr>
          <a:xfrm>
            <a:off x="4306823" y="4727447"/>
            <a:ext cx="518161" cy="46786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" name="Shape 612"/>
          <p:cNvSpPr/>
          <p:nvPr/>
        </p:nvSpPr>
        <p:spPr>
          <a:xfrm>
            <a:off x="598931" y="310895"/>
            <a:ext cx="7322819" cy="6568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3" name="Shape 613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Predict </a:t>
            </a:r>
            <a:r>
              <a:rPr spc="-100"/>
              <a:t>whether </a:t>
            </a:r>
            <a:r>
              <a:t>a cascade</a:t>
            </a:r>
            <a:r>
              <a:rPr spc="-100"/>
              <a:t> will</a:t>
            </a:r>
          </a:p>
          <a:p>
            <a:pPr indent="477519">
              <a:defRPr spc="-1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get &gt;</a:t>
            </a:r>
            <a:r>
              <a:rPr i="1"/>
              <a:t>k </a:t>
            </a:r>
            <a:r>
              <a:rPr spc="0"/>
              <a:t>reshares?</a:t>
            </a:r>
          </a:p>
        </p:txBody>
      </p:sp>
      <p:sp>
        <p:nvSpPr>
          <p:cNvPr id="614" name="Shape 61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15" name="Shape 615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21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618" name="Shape 618"/>
          <p:cNvSpPr/>
          <p:nvPr/>
        </p:nvSpPr>
        <p:spPr>
          <a:xfrm>
            <a:off x="114300" y="4219954"/>
            <a:ext cx="4000500" cy="17068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8297418" y="4334890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</a:t>
            </a:r>
          </a:p>
        </p:txBody>
      </p:sp>
      <p:sp>
        <p:nvSpPr>
          <p:cNvPr id="620" name="Shape 620"/>
          <p:cNvSpPr/>
          <p:nvPr/>
        </p:nvSpPr>
        <p:spPr>
          <a:xfrm>
            <a:off x="5375147" y="3323843"/>
            <a:ext cx="2628901" cy="33817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768852" y="4238244"/>
            <a:ext cx="1641349" cy="144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06" y="0"/>
                </a:moveTo>
                <a:lnTo>
                  <a:pt x="8006" y="6087"/>
                </a:lnTo>
                <a:lnTo>
                  <a:pt x="0" y="6087"/>
                </a:lnTo>
                <a:lnTo>
                  <a:pt x="0" y="15513"/>
                </a:lnTo>
                <a:lnTo>
                  <a:pt x="8006" y="15513"/>
                </a:lnTo>
                <a:lnTo>
                  <a:pt x="8006" y="21600"/>
                </a:lnTo>
                <a:lnTo>
                  <a:pt x="21600" y="10800"/>
                </a:lnTo>
                <a:lnTo>
                  <a:pt x="8006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306823" y="4727447"/>
            <a:ext cx="518161" cy="46786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98931" y="310895"/>
            <a:ext cx="7322819" cy="6568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4" name="Shape 624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Predict </a:t>
            </a:r>
            <a:r>
              <a:rPr spc="-100"/>
              <a:t>whether </a:t>
            </a:r>
            <a:r>
              <a:t>a cascade</a:t>
            </a:r>
            <a:r>
              <a:rPr spc="-100"/>
              <a:t> will</a:t>
            </a:r>
          </a:p>
          <a:p>
            <a:pPr indent="477519">
              <a:defRPr spc="-1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get &gt;</a:t>
            </a:r>
            <a:r>
              <a:rPr i="1"/>
              <a:t>k </a:t>
            </a:r>
            <a:r>
              <a:rPr spc="0"/>
              <a:t>reshares?</a:t>
            </a:r>
          </a:p>
        </p:txBody>
      </p:sp>
      <p:sp>
        <p:nvSpPr>
          <p:cNvPr id="625" name="Shape 625"/>
          <p:cNvSpPr/>
          <p:nvPr/>
        </p:nvSpPr>
        <p:spPr>
          <a:xfrm>
            <a:off x="2209800" y="3539616"/>
            <a:ext cx="4977131" cy="2175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42" y="0"/>
                </a:moveTo>
                <a:lnTo>
                  <a:pt x="0" y="3367"/>
                </a:lnTo>
                <a:lnTo>
                  <a:pt x="557" y="21600"/>
                </a:lnTo>
                <a:lnTo>
                  <a:pt x="21600" y="18233"/>
                </a:lnTo>
                <a:lnTo>
                  <a:pt x="21042" y="0"/>
                </a:lnTo>
                <a:close/>
              </a:path>
            </a:pathLst>
          </a:custGeom>
          <a:solidFill>
            <a:srgbClr val="1BA8C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3152648" y="3891915"/>
            <a:ext cx="3026411" cy="96482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3008964" y="4940553"/>
            <a:ext cx="3452161" cy="46723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29" name="Shape 629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21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632" name="Shape 632"/>
          <p:cNvSpPr/>
          <p:nvPr/>
        </p:nvSpPr>
        <p:spPr>
          <a:xfrm>
            <a:off x="809244" y="3307079"/>
            <a:ext cx="4000501" cy="17068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3" name="Shape 633"/>
          <p:cNvSpPr/>
          <p:nvPr/>
        </p:nvSpPr>
        <p:spPr>
          <a:xfrm>
            <a:off x="7430516" y="3549649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</a:t>
            </a:r>
          </a:p>
        </p:txBody>
      </p:sp>
      <p:sp>
        <p:nvSpPr>
          <p:cNvPr id="634" name="Shape 634"/>
          <p:cNvSpPr/>
          <p:nvPr/>
        </p:nvSpPr>
        <p:spPr>
          <a:xfrm>
            <a:off x="5486399" y="3477767"/>
            <a:ext cx="1662684" cy="1444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95" y="0"/>
                </a:moveTo>
                <a:lnTo>
                  <a:pt x="8195" y="6085"/>
                </a:lnTo>
                <a:lnTo>
                  <a:pt x="0" y="6085"/>
                </a:lnTo>
                <a:lnTo>
                  <a:pt x="0" y="15515"/>
                </a:lnTo>
                <a:lnTo>
                  <a:pt x="8195" y="15515"/>
                </a:lnTo>
                <a:lnTo>
                  <a:pt x="8195" y="21600"/>
                </a:lnTo>
                <a:lnTo>
                  <a:pt x="21600" y="10800"/>
                </a:lnTo>
                <a:lnTo>
                  <a:pt x="8195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5" name="Shape 635"/>
          <p:cNvSpPr/>
          <p:nvPr/>
        </p:nvSpPr>
        <p:spPr>
          <a:xfrm>
            <a:off x="5894832" y="3966971"/>
            <a:ext cx="525780" cy="467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6" name="Shape 636"/>
          <p:cNvSpPr/>
          <p:nvPr/>
        </p:nvSpPr>
        <p:spPr>
          <a:xfrm>
            <a:off x="598931" y="310895"/>
            <a:ext cx="7357872" cy="65684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7" name="Shape 637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Predict the exact </a:t>
            </a:r>
            <a:r>
              <a:rPr spc="-100"/>
              <a:t>number </a:t>
            </a:r>
            <a:r>
              <a:t>of</a:t>
            </a:r>
            <a:r>
              <a:rPr spc="-100"/>
              <a:t> nodes</a:t>
            </a:r>
          </a:p>
          <a:p>
            <a:pPr indent="477519">
              <a:lnSpc>
                <a:spcPts val="4200"/>
              </a:lnSpc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</a:t>
            </a:r>
            <a:r>
              <a:rPr spc="-100"/>
              <a:t>a cascade</a:t>
            </a:r>
          </a:p>
        </p:txBody>
      </p:sp>
      <p:sp>
        <p:nvSpPr>
          <p:cNvPr id="638" name="Shape 63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39" name="Shape 639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22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642" name="Shape 642"/>
          <p:cNvSpPr/>
          <p:nvPr/>
        </p:nvSpPr>
        <p:spPr>
          <a:xfrm>
            <a:off x="809244" y="3307079"/>
            <a:ext cx="4000501" cy="17068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7430516" y="3549649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</a:t>
            </a:r>
          </a:p>
        </p:txBody>
      </p:sp>
      <p:sp>
        <p:nvSpPr>
          <p:cNvPr id="644" name="Shape 644"/>
          <p:cNvSpPr/>
          <p:nvPr/>
        </p:nvSpPr>
        <p:spPr>
          <a:xfrm>
            <a:off x="5486399" y="3477767"/>
            <a:ext cx="1662684" cy="1444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195" y="0"/>
                </a:moveTo>
                <a:lnTo>
                  <a:pt x="8195" y="6085"/>
                </a:lnTo>
                <a:lnTo>
                  <a:pt x="0" y="6085"/>
                </a:lnTo>
                <a:lnTo>
                  <a:pt x="0" y="15515"/>
                </a:lnTo>
                <a:lnTo>
                  <a:pt x="8195" y="15515"/>
                </a:lnTo>
                <a:lnTo>
                  <a:pt x="8195" y="21600"/>
                </a:lnTo>
                <a:lnTo>
                  <a:pt x="21600" y="10800"/>
                </a:lnTo>
                <a:lnTo>
                  <a:pt x="8195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5894832" y="3966971"/>
            <a:ext cx="525780" cy="467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598931" y="310895"/>
            <a:ext cx="7357872" cy="65684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7" name="Shape 647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Predict the exact </a:t>
            </a:r>
            <a:r>
              <a:rPr spc="-100"/>
              <a:t>number </a:t>
            </a:r>
            <a:r>
              <a:t>of</a:t>
            </a:r>
            <a:r>
              <a:rPr spc="-100"/>
              <a:t> nodes</a:t>
            </a:r>
          </a:p>
          <a:p>
            <a:pPr indent="477519">
              <a:lnSpc>
                <a:spcPts val="4200"/>
              </a:lnSpc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</a:t>
            </a:r>
            <a:r>
              <a:rPr spc="-100"/>
              <a:t>a cascade</a:t>
            </a:r>
          </a:p>
        </p:txBody>
      </p:sp>
      <p:sp>
        <p:nvSpPr>
          <p:cNvPr id="648" name="Shape 648"/>
          <p:cNvSpPr/>
          <p:nvPr/>
        </p:nvSpPr>
        <p:spPr>
          <a:xfrm>
            <a:off x="2057399" y="3633723"/>
            <a:ext cx="5681473" cy="208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50" y="0"/>
                </a:moveTo>
                <a:lnTo>
                  <a:pt x="0" y="4038"/>
                </a:lnTo>
                <a:lnTo>
                  <a:pt x="450" y="21600"/>
                </a:lnTo>
                <a:lnTo>
                  <a:pt x="21600" y="17563"/>
                </a:lnTo>
                <a:lnTo>
                  <a:pt x="21150" y="0"/>
                </a:lnTo>
                <a:close/>
              </a:path>
            </a:pathLst>
          </a:custGeom>
          <a:solidFill>
            <a:srgbClr val="1BA8C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2286987" y="3868165"/>
            <a:ext cx="5151402" cy="163156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51" name="Shape 651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22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654" name="Shape 654"/>
          <p:cNvSpPr>
            <a:spLocks noGrp="1"/>
          </p:cNvSpPr>
          <p:nvPr>
            <p:ph type="title"/>
          </p:nvPr>
        </p:nvSpPr>
        <p:spPr>
          <a:xfrm>
            <a:off x="618236" y="1381484"/>
            <a:ext cx="6775451" cy="1634490"/>
          </a:xfrm>
          <a:prstGeom prst="rect">
            <a:avLst/>
          </a:prstGeom>
        </p:spPr>
        <p:txBody>
          <a:bodyPr/>
          <a:lstStyle/>
          <a:p>
            <a:pPr marL="332740" marR="5080" indent="-320040">
              <a:lnSpc>
                <a:spcPct val="988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pc="-1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Only look </a:t>
            </a:r>
            <a:r>
              <a:rPr spc="0"/>
              <a:t>at cascades </a:t>
            </a:r>
            <a:r>
              <a:t>with </a:t>
            </a:r>
            <a:r>
              <a:rPr spc="0"/>
              <a:t>a  </a:t>
            </a:r>
            <a:r>
              <a:t>minimum number </a:t>
            </a:r>
            <a:r>
              <a:rPr spc="0"/>
              <a:t>of</a:t>
            </a:r>
            <a:r>
              <a:t> </a:t>
            </a:r>
            <a:r>
              <a:rPr spc="0"/>
              <a:t>reshares  </a:t>
            </a:r>
            <a:r>
              <a:t>and predict future growth</a:t>
            </a:r>
          </a:p>
        </p:txBody>
      </p:sp>
      <p:sp>
        <p:nvSpPr>
          <p:cNvPr id="655" name="Shape 655"/>
          <p:cNvSpPr/>
          <p:nvPr/>
        </p:nvSpPr>
        <p:spPr>
          <a:xfrm>
            <a:off x="7924544" y="4182490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</a:t>
            </a:r>
          </a:p>
        </p:txBody>
      </p:sp>
      <p:sp>
        <p:nvSpPr>
          <p:cNvPr id="656" name="Shape 656"/>
          <p:cNvSpPr/>
          <p:nvPr/>
        </p:nvSpPr>
        <p:spPr>
          <a:xfrm>
            <a:off x="5001767" y="3171443"/>
            <a:ext cx="2628900" cy="33817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7" name="Shape 657"/>
          <p:cNvSpPr/>
          <p:nvPr/>
        </p:nvSpPr>
        <p:spPr>
          <a:xfrm>
            <a:off x="3284220" y="4264152"/>
            <a:ext cx="1470660" cy="1446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28" y="0"/>
                </a:moveTo>
                <a:lnTo>
                  <a:pt x="6428" y="6087"/>
                </a:lnTo>
                <a:lnTo>
                  <a:pt x="0" y="6087"/>
                </a:lnTo>
                <a:lnTo>
                  <a:pt x="0" y="15513"/>
                </a:lnTo>
                <a:lnTo>
                  <a:pt x="6428" y="15513"/>
                </a:lnTo>
                <a:lnTo>
                  <a:pt x="6428" y="21600"/>
                </a:lnTo>
                <a:lnTo>
                  <a:pt x="21600" y="10800"/>
                </a:lnTo>
                <a:lnTo>
                  <a:pt x="6428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3988308" y="4753354"/>
            <a:ext cx="350521" cy="467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59" name="Shape 659"/>
          <p:cNvSpPr/>
          <p:nvPr/>
        </p:nvSpPr>
        <p:spPr>
          <a:xfrm>
            <a:off x="815339" y="3977640"/>
            <a:ext cx="1906524" cy="188976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0" name="Shape 660"/>
          <p:cNvSpPr/>
          <p:nvPr/>
        </p:nvSpPr>
        <p:spPr>
          <a:xfrm>
            <a:off x="598931" y="310895"/>
            <a:ext cx="7357872" cy="6568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1" name="Shape 66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62" name="Shape 662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23</a:t>
            </a:r>
          </a:p>
        </p:txBody>
      </p:sp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665" name="Shape 665"/>
          <p:cNvSpPr>
            <a:spLocks noGrp="1"/>
          </p:cNvSpPr>
          <p:nvPr>
            <p:ph type="title"/>
          </p:nvPr>
        </p:nvSpPr>
        <p:spPr>
          <a:xfrm>
            <a:off x="618236" y="1381484"/>
            <a:ext cx="6775451" cy="1634490"/>
          </a:xfrm>
          <a:prstGeom prst="rect">
            <a:avLst/>
          </a:prstGeom>
        </p:spPr>
        <p:txBody>
          <a:bodyPr/>
          <a:lstStyle/>
          <a:p>
            <a:pPr marL="332740" marR="5080" indent="-320040">
              <a:lnSpc>
                <a:spcPct val="988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pc="-1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Only look </a:t>
            </a:r>
            <a:r>
              <a:rPr spc="0"/>
              <a:t>at cascades </a:t>
            </a:r>
            <a:r>
              <a:t>with </a:t>
            </a:r>
            <a:r>
              <a:rPr spc="0"/>
              <a:t>a  </a:t>
            </a:r>
            <a:r>
              <a:t>minimum number </a:t>
            </a:r>
            <a:r>
              <a:rPr spc="0"/>
              <a:t>of</a:t>
            </a:r>
            <a:r>
              <a:t> </a:t>
            </a:r>
            <a:r>
              <a:rPr spc="0"/>
              <a:t>reshares  </a:t>
            </a:r>
            <a:r>
              <a:t>and predict future growth</a:t>
            </a:r>
          </a:p>
        </p:txBody>
      </p:sp>
      <p:sp>
        <p:nvSpPr>
          <p:cNvPr id="666" name="Shape 666"/>
          <p:cNvSpPr/>
          <p:nvPr/>
        </p:nvSpPr>
        <p:spPr>
          <a:xfrm>
            <a:off x="7924544" y="4182490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</a:t>
            </a:r>
          </a:p>
        </p:txBody>
      </p:sp>
      <p:sp>
        <p:nvSpPr>
          <p:cNvPr id="667" name="Shape 667"/>
          <p:cNvSpPr/>
          <p:nvPr/>
        </p:nvSpPr>
        <p:spPr>
          <a:xfrm>
            <a:off x="5001767" y="3171443"/>
            <a:ext cx="2628900" cy="33817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3284220" y="4264152"/>
            <a:ext cx="1470660" cy="1446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428" y="0"/>
                </a:moveTo>
                <a:lnTo>
                  <a:pt x="6428" y="6087"/>
                </a:lnTo>
                <a:lnTo>
                  <a:pt x="0" y="6087"/>
                </a:lnTo>
                <a:lnTo>
                  <a:pt x="0" y="15513"/>
                </a:lnTo>
                <a:lnTo>
                  <a:pt x="6428" y="15513"/>
                </a:lnTo>
                <a:lnTo>
                  <a:pt x="6428" y="21600"/>
                </a:lnTo>
                <a:lnTo>
                  <a:pt x="21600" y="10800"/>
                </a:lnTo>
                <a:lnTo>
                  <a:pt x="6428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3988308" y="4753354"/>
            <a:ext cx="350521" cy="467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815339" y="3977640"/>
            <a:ext cx="1906524" cy="188976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598931" y="310895"/>
            <a:ext cx="7357872" cy="6568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2215895" y="3771900"/>
            <a:ext cx="4870705" cy="2095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53" y="0"/>
                </a:moveTo>
                <a:lnTo>
                  <a:pt x="0" y="3421"/>
                </a:lnTo>
                <a:lnTo>
                  <a:pt x="547" y="21600"/>
                </a:lnTo>
                <a:lnTo>
                  <a:pt x="21600" y="18178"/>
                </a:lnTo>
                <a:lnTo>
                  <a:pt x="21053" y="0"/>
                </a:lnTo>
                <a:close/>
              </a:path>
            </a:pathLst>
          </a:custGeom>
          <a:solidFill>
            <a:srgbClr val="1BA8C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2601722" y="4167378"/>
            <a:ext cx="4109593" cy="143423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686" name="Group 686"/>
          <p:cNvGrpSpPr/>
          <p:nvPr/>
        </p:nvGrpSpPr>
        <p:grpSpPr>
          <a:xfrm>
            <a:off x="5148707" y="4095115"/>
            <a:ext cx="954914" cy="330709"/>
            <a:chOff x="0" y="0"/>
            <a:chExt cx="954913" cy="330708"/>
          </a:xfrm>
        </p:grpSpPr>
        <p:sp>
          <p:nvSpPr>
            <p:cNvPr id="674" name="Shape 674"/>
            <p:cNvSpPr/>
            <p:nvPr/>
          </p:nvSpPr>
          <p:spPr>
            <a:xfrm>
              <a:off x="0" y="18667"/>
              <a:ext cx="216407" cy="312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82" y="0"/>
                  </a:moveTo>
                  <a:lnTo>
                    <a:pt x="0" y="281"/>
                  </a:lnTo>
                  <a:lnTo>
                    <a:pt x="2142" y="21600"/>
                  </a:lnTo>
                  <a:lnTo>
                    <a:pt x="7618" y="21336"/>
                  </a:lnTo>
                  <a:lnTo>
                    <a:pt x="7390" y="19068"/>
                  </a:lnTo>
                  <a:lnTo>
                    <a:pt x="20758" y="19068"/>
                  </a:lnTo>
                  <a:lnTo>
                    <a:pt x="20992" y="18892"/>
                  </a:lnTo>
                  <a:lnTo>
                    <a:pt x="21600" y="18189"/>
                  </a:lnTo>
                  <a:lnTo>
                    <a:pt x="12866" y="18189"/>
                  </a:lnTo>
                  <a:lnTo>
                    <a:pt x="11647" y="18144"/>
                  </a:lnTo>
                  <a:lnTo>
                    <a:pt x="8086" y="16126"/>
                  </a:lnTo>
                  <a:lnTo>
                    <a:pt x="7187" y="13257"/>
                  </a:lnTo>
                  <a:lnTo>
                    <a:pt x="7161" y="12166"/>
                  </a:lnTo>
                  <a:lnTo>
                    <a:pt x="7328" y="11213"/>
                  </a:lnTo>
                  <a:lnTo>
                    <a:pt x="9735" y="8791"/>
                  </a:lnTo>
                  <a:lnTo>
                    <a:pt x="11649" y="8413"/>
                  </a:lnTo>
                  <a:lnTo>
                    <a:pt x="21418" y="8413"/>
                  </a:lnTo>
                  <a:lnTo>
                    <a:pt x="21117" y="8004"/>
                  </a:lnTo>
                  <a:lnTo>
                    <a:pt x="20726" y="7675"/>
                  </a:lnTo>
                  <a:lnTo>
                    <a:pt x="6655" y="7675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16712" y="140208"/>
              <a:ext cx="114871" cy="14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04" y="0"/>
                  </a:moveTo>
                  <a:lnTo>
                    <a:pt x="0" y="0"/>
                  </a:lnTo>
                  <a:lnTo>
                    <a:pt x="1948" y="51"/>
                  </a:lnTo>
                  <a:lnTo>
                    <a:pt x="3743" y="437"/>
                  </a:lnTo>
                  <a:lnTo>
                    <a:pt x="9132" y="5492"/>
                  </a:lnTo>
                  <a:lnTo>
                    <a:pt x="10279" y="13065"/>
                  </a:lnTo>
                  <a:lnTo>
                    <a:pt x="9984" y="15289"/>
                  </a:lnTo>
                  <a:lnTo>
                    <a:pt x="5636" y="20769"/>
                  </a:lnTo>
                  <a:lnTo>
                    <a:pt x="2293" y="21600"/>
                  </a:lnTo>
                  <a:lnTo>
                    <a:pt x="18746" y="21600"/>
                  </a:lnTo>
                  <a:lnTo>
                    <a:pt x="19620" y="20415"/>
                  </a:lnTo>
                  <a:lnTo>
                    <a:pt x="20953" y="17210"/>
                  </a:lnTo>
                  <a:lnTo>
                    <a:pt x="21600" y="13539"/>
                  </a:lnTo>
                  <a:lnTo>
                    <a:pt x="21564" y="9401"/>
                  </a:lnTo>
                  <a:lnTo>
                    <a:pt x="20901" y="5439"/>
                  </a:lnTo>
                  <a:lnTo>
                    <a:pt x="19660" y="2003"/>
                  </a:lnTo>
                  <a:lnTo>
                    <a:pt x="1840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265429" y="-1"/>
              <a:ext cx="62866" cy="5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91" y="0"/>
                  </a:moveTo>
                  <a:lnTo>
                    <a:pt x="0" y="1540"/>
                  </a:lnTo>
                  <a:lnTo>
                    <a:pt x="1309" y="21600"/>
                  </a:lnTo>
                  <a:lnTo>
                    <a:pt x="21600" y="20107"/>
                  </a:lnTo>
                  <a:lnTo>
                    <a:pt x="2029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271398" y="84961"/>
              <a:ext cx="74678" cy="227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1" y="0"/>
                  </a:moveTo>
                  <a:lnTo>
                    <a:pt x="0" y="386"/>
                  </a:lnTo>
                  <a:lnTo>
                    <a:pt x="4518" y="21600"/>
                  </a:lnTo>
                  <a:lnTo>
                    <a:pt x="21600" y="21202"/>
                  </a:lnTo>
                  <a:lnTo>
                    <a:pt x="170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387256" y="114674"/>
              <a:ext cx="204262" cy="189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3" y="0"/>
                  </a:moveTo>
                  <a:lnTo>
                    <a:pt x="10659" y="0"/>
                  </a:lnTo>
                  <a:lnTo>
                    <a:pt x="11607" y="85"/>
                  </a:lnTo>
                  <a:lnTo>
                    <a:pt x="12362" y="287"/>
                  </a:lnTo>
                  <a:lnTo>
                    <a:pt x="14044" y="3971"/>
                  </a:lnTo>
                  <a:lnTo>
                    <a:pt x="13054" y="4434"/>
                  </a:lnTo>
                  <a:lnTo>
                    <a:pt x="11733" y="4937"/>
                  </a:lnTo>
                  <a:lnTo>
                    <a:pt x="10076" y="5480"/>
                  </a:lnTo>
                  <a:lnTo>
                    <a:pt x="8081" y="6065"/>
                  </a:lnTo>
                  <a:lnTo>
                    <a:pt x="6577" y="6534"/>
                  </a:lnTo>
                  <a:lnTo>
                    <a:pt x="2436" y="8569"/>
                  </a:lnTo>
                  <a:lnTo>
                    <a:pt x="112" y="12639"/>
                  </a:lnTo>
                  <a:lnTo>
                    <a:pt x="0" y="13643"/>
                  </a:lnTo>
                  <a:lnTo>
                    <a:pt x="10" y="14699"/>
                  </a:lnTo>
                  <a:lnTo>
                    <a:pt x="1462" y="18847"/>
                  </a:lnTo>
                  <a:lnTo>
                    <a:pt x="5043" y="21318"/>
                  </a:lnTo>
                  <a:lnTo>
                    <a:pt x="6601" y="21600"/>
                  </a:lnTo>
                  <a:lnTo>
                    <a:pt x="8336" y="21600"/>
                  </a:lnTo>
                  <a:lnTo>
                    <a:pt x="13033" y="19935"/>
                  </a:lnTo>
                  <a:lnTo>
                    <a:pt x="15427" y="17716"/>
                  </a:lnTo>
                  <a:lnTo>
                    <a:pt x="21600" y="17716"/>
                  </a:lnTo>
                  <a:lnTo>
                    <a:pt x="21492" y="17426"/>
                  </a:lnTo>
                  <a:lnTo>
                    <a:pt x="21286" y="16734"/>
                  </a:lnTo>
                  <a:lnTo>
                    <a:pt x="9894" y="16734"/>
                  </a:lnTo>
                  <a:lnTo>
                    <a:pt x="6268" y="14468"/>
                  </a:lnTo>
                  <a:lnTo>
                    <a:pt x="6134" y="12576"/>
                  </a:lnTo>
                  <a:lnTo>
                    <a:pt x="6496" y="11753"/>
                  </a:lnTo>
                  <a:lnTo>
                    <a:pt x="10593" y="9645"/>
                  </a:lnTo>
                  <a:lnTo>
                    <a:pt x="11786" y="9269"/>
                  </a:lnTo>
                  <a:lnTo>
                    <a:pt x="12807" y="8923"/>
                  </a:lnTo>
                  <a:lnTo>
                    <a:pt x="13654" y="8610"/>
                  </a:lnTo>
                  <a:lnTo>
                    <a:pt x="14326" y="8331"/>
                  </a:lnTo>
                  <a:lnTo>
                    <a:pt x="20446" y="8331"/>
                  </a:lnTo>
                  <a:lnTo>
                    <a:pt x="20195" y="3885"/>
                  </a:lnTo>
                  <a:lnTo>
                    <a:pt x="20013" y="1873"/>
                  </a:lnTo>
                  <a:lnTo>
                    <a:pt x="19750" y="214"/>
                  </a:lnTo>
                  <a:lnTo>
                    <a:pt x="1969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533145" y="270510"/>
              <a:ext cx="67819" cy="23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91" y="0"/>
                  </a:moveTo>
                  <a:lnTo>
                    <a:pt x="0" y="0"/>
                  </a:lnTo>
                  <a:lnTo>
                    <a:pt x="162" y="924"/>
                  </a:lnTo>
                  <a:lnTo>
                    <a:pt x="445" y="3003"/>
                  </a:lnTo>
                  <a:lnTo>
                    <a:pt x="809" y="6122"/>
                  </a:lnTo>
                  <a:lnTo>
                    <a:pt x="1699" y="12937"/>
                  </a:lnTo>
                  <a:lnTo>
                    <a:pt x="2427" y="18135"/>
                  </a:lnTo>
                  <a:lnTo>
                    <a:pt x="3034" y="21600"/>
                  </a:lnTo>
                  <a:lnTo>
                    <a:pt x="21600" y="17904"/>
                  </a:lnTo>
                  <a:lnTo>
                    <a:pt x="20297" y="10974"/>
                  </a:lnTo>
                  <a:lnTo>
                    <a:pt x="19183" y="423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386079" y="68801"/>
              <a:ext cx="187410" cy="76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8" y="0"/>
                  </a:moveTo>
                  <a:lnTo>
                    <a:pt x="8286" y="863"/>
                  </a:lnTo>
                  <a:lnTo>
                    <a:pt x="3206" y="5862"/>
                  </a:lnTo>
                  <a:lnTo>
                    <a:pt x="497" y="15572"/>
                  </a:lnTo>
                  <a:lnTo>
                    <a:pt x="0" y="19923"/>
                  </a:lnTo>
                  <a:lnTo>
                    <a:pt x="6265" y="21600"/>
                  </a:lnTo>
                  <a:lnTo>
                    <a:pt x="6545" y="19513"/>
                  </a:lnTo>
                  <a:lnTo>
                    <a:pt x="6881" y="17750"/>
                  </a:lnTo>
                  <a:lnTo>
                    <a:pt x="11754" y="12891"/>
                  </a:lnTo>
                  <a:lnTo>
                    <a:pt x="21600" y="12891"/>
                  </a:lnTo>
                  <a:lnTo>
                    <a:pt x="21284" y="10186"/>
                  </a:lnTo>
                  <a:lnTo>
                    <a:pt x="17492" y="1686"/>
                  </a:lnTo>
                  <a:lnTo>
                    <a:pt x="14625" y="187"/>
                  </a:lnTo>
                  <a:lnTo>
                    <a:pt x="1276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620521" y="211709"/>
              <a:ext cx="197929" cy="74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03" y="0"/>
                  </a:moveTo>
                  <a:lnTo>
                    <a:pt x="0" y="3818"/>
                  </a:lnTo>
                  <a:lnTo>
                    <a:pt x="689" y="8049"/>
                  </a:lnTo>
                  <a:lnTo>
                    <a:pt x="1615" y="11765"/>
                  </a:lnTo>
                  <a:lnTo>
                    <a:pt x="5825" y="19658"/>
                  </a:lnTo>
                  <a:lnTo>
                    <a:pt x="9832" y="21600"/>
                  </a:lnTo>
                  <a:lnTo>
                    <a:pt x="12196" y="21511"/>
                  </a:lnTo>
                  <a:lnTo>
                    <a:pt x="16968" y="19006"/>
                  </a:lnTo>
                  <a:lnTo>
                    <a:pt x="21437" y="10017"/>
                  </a:lnTo>
                  <a:lnTo>
                    <a:pt x="21600" y="9219"/>
                  </a:lnTo>
                  <a:lnTo>
                    <a:pt x="10790" y="9219"/>
                  </a:lnTo>
                  <a:lnTo>
                    <a:pt x="9835" y="8906"/>
                  </a:lnTo>
                  <a:lnTo>
                    <a:pt x="6723" y="2291"/>
                  </a:lnTo>
                  <a:lnTo>
                    <a:pt x="640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622045" y="52639"/>
              <a:ext cx="206503" cy="19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70" y="0"/>
                  </a:moveTo>
                  <a:lnTo>
                    <a:pt x="6979" y="385"/>
                  </a:lnTo>
                  <a:lnTo>
                    <a:pt x="2032" y="2866"/>
                  </a:lnTo>
                  <a:lnTo>
                    <a:pt x="45" y="6971"/>
                  </a:lnTo>
                  <a:lnTo>
                    <a:pt x="0" y="8555"/>
                  </a:lnTo>
                  <a:lnTo>
                    <a:pt x="284" y="10262"/>
                  </a:lnTo>
                  <a:lnTo>
                    <a:pt x="3135" y="14028"/>
                  </a:lnTo>
                  <a:lnTo>
                    <a:pt x="9367" y="15951"/>
                  </a:lnTo>
                  <a:lnTo>
                    <a:pt x="13908" y="16757"/>
                  </a:lnTo>
                  <a:lnTo>
                    <a:pt x="14613" y="17001"/>
                  </a:lnTo>
                  <a:lnTo>
                    <a:pt x="15503" y="19257"/>
                  </a:lnTo>
                  <a:lnTo>
                    <a:pt x="15277" y="19874"/>
                  </a:lnTo>
                  <a:lnTo>
                    <a:pt x="11212" y="21584"/>
                  </a:lnTo>
                  <a:lnTo>
                    <a:pt x="10183" y="21600"/>
                  </a:lnTo>
                  <a:lnTo>
                    <a:pt x="20544" y="21600"/>
                  </a:lnTo>
                  <a:lnTo>
                    <a:pt x="21133" y="20420"/>
                  </a:lnTo>
                  <a:lnTo>
                    <a:pt x="21538" y="18831"/>
                  </a:lnTo>
                  <a:lnTo>
                    <a:pt x="21600" y="17145"/>
                  </a:lnTo>
                  <a:lnTo>
                    <a:pt x="21378" y="15647"/>
                  </a:lnTo>
                  <a:lnTo>
                    <a:pt x="18121" y="11567"/>
                  </a:lnTo>
                  <a:lnTo>
                    <a:pt x="12261" y="9876"/>
                  </a:lnTo>
                  <a:lnTo>
                    <a:pt x="10012" y="9472"/>
                  </a:lnTo>
                  <a:lnTo>
                    <a:pt x="8283" y="9099"/>
                  </a:lnTo>
                  <a:lnTo>
                    <a:pt x="5646" y="6716"/>
                  </a:lnTo>
                  <a:lnTo>
                    <a:pt x="5845" y="6242"/>
                  </a:lnTo>
                  <a:lnTo>
                    <a:pt x="9737" y="4863"/>
                  </a:lnTo>
                  <a:lnTo>
                    <a:pt x="10651" y="4841"/>
                  </a:lnTo>
                  <a:lnTo>
                    <a:pt x="19615" y="4841"/>
                  </a:lnTo>
                  <a:lnTo>
                    <a:pt x="19453" y="4452"/>
                  </a:lnTo>
                  <a:lnTo>
                    <a:pt x="16552" y="1214"/>
                  </a:lnTo>
                  <a:lnTo>
                    <a:pt x="13522" y="171"/>
                  </a:lnTo>
                  <a:lnTo>
                    <a:pt x="1157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80237" y="42417"/>
              <a:ext cx="63119" cy="63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9" y="0"/>
                  </a:moveTo>
                  <a:lnTo>
                    <a:pt x="0" y="1391"/>
                  </a:lnTo>
                  <a:lnTo>
                    <a:pt x="1391" y="21600"/>
                  </a:lnTo>
                  <a:lnTo>
                    <a:pt x="21600" y="20166"/>
                  </a:lnTo>
                  <a:lnTo>
                    <a:pt x="2020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891666" y="206375"/>
              <a:ext cx="63248" cy="63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168" y="0"/>
                  </a:moveTo>
                  <a:lnTo>
                    <a:pt x="0" y="1431"/>
                  </a:lnTo>
                  <a:lnTo>
                    <a:pt x="1431" y="21600"/>
                  </a:lnTo>
                  <a:lnTo>
                    <a:pt x="21600" y="20169"/>
                  </a:lnTo>
                  <a:lnTo>
                    <a:pt x="2016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6675" y="93979"/>
              <a:ext cx="747395" cy="233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53" y="8708"/>
                  </a:moveTo>
                  <a:lnTo>
                    <a:pt x="13180" y="8708"/>
                  </a:lnTo>
                  <a:lnTo>
                    <a:pt x="13202" y="9802"/>
                  </a:lnTo>
                  <a:lnTo>
                    <a:pt x="13218" y="10705"/>
                  </a:lnTo>
                  <a:lnTo>
                    <a:pt x="12828" y="14392"/>
                  </a:lnTo>
                  <a:lnTo>
                    <a:pt x="11969" y="15557"/>
                  </a:lnTo>
                  <a:lnTo>
                    <a:pt x="15082" y="15557"/>
                  </a:lnTo>
                  <a:lnTo>
                    <a:pt x="14905" y="11443"/>
                  </a:lnTo>
                  <a:lnTo>
                    <a:pt x="14853" y="8708"/>
                  </a:lnTo>
                  <a:close/>
                  <a:moveTo>
                    <a:pt x="21470" y="135"/>
                  </a:moveTo>
                  <a:lnTo>
                    <a:pt x="18993" y="135"/>
                  </a:lnTo>
                  <a:lnTo>
                    <a:pt x="19217" y="206"/>
                  </a:lnTo>
                  <a:lnTo>
                    <a:pt x="19412" y="365"/>
                  </a:lnTo>
                  <a:lnTo>
                    <a:pt x="19578" y="612"/>
                  </a:lnTo>
                  <a:lnTo>
                    <a:pt x="19780" y="988"/>
                  </a:lnTo>
                  <a:lnTo>
                    <a:pt x="19923" y="1577"/>
                  </a:lnTo>
                  <a:lnTo>
                    <a:pt x="20011" y="2365"/>
                  </a:lnTo>
                  <a:lnTo>
                    <a:pt x="21600" y="1059"/>
                  </a:lnTo>
                  <a:lnTo>
                    <a:pt x="21470" y="135"/>
                  </a:lnTo>
                  <a:close/>
                  <a:moveTo>
                    <a:pt x="4084" y="18546"/>
                  </a:moveTo>
                  <a:lnTo>
                    <a:pt x="213" y="18546"/>
                  </a:lnTo>
                  <a:lnTo>
                    <a:pt x="434" y="19311"/>
                  </a:lnTo>
                  <a:lnTo>
                    <a:pt x="1474" y="21282"/>
                  </a:lnTo>
                  <a:lnTo>
                    <a:pt x="2028" y="21600"/>
                  </a:lnTo>
                  <a:lnTo>
                    <a:pt x="2305" y="21593"/>
                  </a:lnTo>
                  <a:lnTo>
                    <a:pt x="2842" y="21296"/>
                  </a:lnTo>
                  <a:lnTo>
                    <a:pt x="3329" y="20649"/>
                  </a:lnTo>
                  <a:lnTo>
                    <a:pt x="3765" y="19654"/>
                  </a:lnTo>
                  <a:lnTo>
                    <a:pt x="4084" y="18546"/>
                  </a:lnTo>
                  <a:close/>
                  <a:moveTo>
                    <a:pt x="1809" y="0"/>
                  </a:moveTo>
                  <a:lnTo>
                    <a:pt x="1290" y="293"/>
                  </a:lnTo>
                  <a:lnTo>
                    <a:pt x="815" y="941"/>
                  </a:lnTo>
                  <a:lnTo>
                    <a:pt x="385" y="1943"/>
                  </a:lnTo>
                  <a:lnTo>
                    <a:pt x="0" y="3295"/>
                  </a:lnTo>
                  <a:lnTo>
                    <a:pt x="4074" y="3295"/>
                  </a:lnTo>
                  <a:lnTo>
                    <a:pt x="2900" y="441"/>
                  </a:lnTo>
                  <a:lnTo>
                    <a:pt x="1809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87" name="Shape 68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88" name="Shape 688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23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68" name="Shape 168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598930" y="303274"/>
            <a:ext cx="7098794" cy="5090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618236" y="1358137"/>
            <a:ext cx="8370569" cy="60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217804">
              <a:defRPr sz="3600" b="1" spc="-65">
                <a:solidFill>
                  <a:srgbClr val="D50092"/>
                </a:solidFill>
              </a:defRPr>
            </a:pPr>
            <a:r>
              <a:t>We</a:t>
            </a:r>
            <a:r>
              <a:rPr spc="-100"/>
              <a:t> </a:t>
            </a:r>
            <a:r>
              <a:rPr spc="0"/>
              <a:t>…</a:t>
            </a:r>
          </a:p>
          <a:p>
            <a:pPr marL="625475" indent="-274320">
              <a:spcBef>
                <a:spcPts val="8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/>
            </a:pPr>
            <a:r>
              <a:t>learn</a:t>
            </a:r>
          </a:p>
          <a:p>
            <a:pPr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 spc="-30"/>
            </a:pPr>
            <a:r>
              <a:t>make</a:t>
            </a:r>
            <a:r>
              <a:rPr spc="-80"/>
              <a:t> </a:t>
            </a:r>
            <a:r>
              <a:rPr spc="-5"/>
              <a:t>decisions</a:t>
            </a:r>
          </a:p>
          <a:p>
            <a:pPr marL="625475" indent="-274320">
              <a:lnSpc>
                <a:spcPts val="3800"/>
              </a:lnSpc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 spc="-15"/>
            </a:pPr>
            <a:r>
              <a:t>gain </a:t>
            </a:r>
            <a:r>
              <a:rPr spc="-10"/>
              <a:t>trust </a:t>
            </a:r>
            <a:r>
              <a:rPr spc="0"/>
              <a:t>and</a:t>
            </a:r>
            <a:r>
              <a:t> </a:t>
            </a:r>
            <a:r>
              <a:rPr spc="-25"/>
              <a:t>safety</a:t>
            </a:r>
          </a:p>
          <a:p>
            <a:pPr marR="2366010" indent="217804">
              <a:lnSpc>
                <a:spcPts val="4300"/>
              </a:lnSpc>
              <a:spcBef>
                <a:spcPts val="100"/>
              </a:spcBef>
              <a:defRPr sz="3600" b="1" spc="-5">
                <a:solidFill>
                  <a:srgbClr val="D50092"/>
                </a:solidFill>
              </a:defRPr>
            </a:pPr>
            <a:r>
              <a:t>… </a:t>
            </a:r>
            <a:r>
              <a:rPr spc="0"/>
              <a:t>based on the </a:t>
            </a:r>
            <a:r>
              <a:t>influence </a:t>
            </a:r>
            <a:r>
              <a:rPr spc="-15"/>
              <a:t>from  </a:t>
            </a:r>
            <a:r>
              <a:rPr spc="0"/>
              <a:t>our </a:t>
            </a:r>
            <a:r>
              <a:t>neighbors </a:t>
            </a:r>
            <a:r>
              <a:rPr spc="0"/>
              <a:t>in the</a:t>
            </a:r>
            <a:r>
              <a:rPr spc="-65"/>
              <a:t> </a:t>
            </a:r>
            <a:r>
              <a:t>network</a:t>
            </a:r>
          </a:p>
          <a:p>
            <a:pPr marL="332740" indent="-320040">
              <a:lnSpc>
                <a:spcPts val="41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z="3600" b="1" spc="-15">
                <a:solidFill>
                  <a:srgbClr val="0000FF"/>
                </a:solidFill>
              </a:defRPr>
            </a:pPr>
            <a:r>
              <a:t>For </a:t>
            </a:r>
            <a:r>
              <a:rPr spc="-20"/>
              <a:t>example: </a:t>
            </a:r>
            <a:r>
              <a:rPr b="0" spc="-30">
                <a:solidFill>
                  <a:srgbClr val="000000"/>
                </a:solidFill>
              </a:rPr>
              <a:t>Before </a:t>
            </a:r>
            <a:r>
              <a:rPr b="0" spc="-5">
                <a:solidFill>
                  <a:srgbClr val="000000"/>
                </a:solidFill>
              </a:rPr>
              <a:t>purchasing</a:t>
            </a:r>
            <a:r>
              <a:rPr b="0" spc="-25">
                <a:solidFill>
                  <a:srgbClr val="000000"/>
                </a:solidFill>
              </a:rPr>
              <a:t> </a:t>
            </a:r>
            <a:r>
              <a:rPr b="0" spc="-10">
                <a:solidFill>
                  <a:srgbClr val="000000"/>
                </a:solidFill>
              </a:rPr>
              <a:t>electronics</a:t>
            </a:r>
          </a:p>
          <a:p>
            <a:pPr marL="625475" lvl="1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 spc="-5"/>
            </a:pPr>
            <a:r>
              <a:t>50% </a:t>
            </a:r>
            <a:r>
              <a:rPr spc="0"/>
              <a:t>of </a:t>
            </a:r>
            <a:r>
              <a:t>people do </a:t>
            </a:r>
            <a:r>
              <a:rPr spc="-10"/>
              <a:t>research</a:t>
            </a:r>
            <a:r>
              <a:rPr spc="-40"/>
              <a:t> </a:t>
            </a:r>
            <a:r>
              <a:t>online</a:t>
            </a:r>
          </a:p>
          <a:p>
            <a:pPr marL="625475" lvl="1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 spc="-5"/>
            </a:pPr>
            <a:r>
              <a:t>68% </a:t>
            </a:r>
            <a:r>
              <a:rPr spc="0"/>
              <a:t>of </a:t>
            </a:r>
            <a:r>
              <a:t>people consult friends</a:t>
            </a:r>
            <a:r>
              <a:rPr spc="0"/>
              <a:t> </a:t>
            </a:r>
            <a:r>
              <a:rPr sz="2800" spc="-20">
                <a:solidFill>
                  <a:srgbClr val="7E7E7E"/>
                </a:solidFill>
              </a:rPr>
              <a:t>[Burke]</a:t>
            </a:r>
          </a:p>
        </p:txBody>
      </p:sp>
      <p:sp>
        <p:nvSpPr>
          <p:cNvPr id="172" name="Shape 172"/>
          <p:cNvSpPr/>
          <p:nvPr/>
        </p:nvSpPr>
        <p:spPr>
          <a:xfrm>
            <a:off x="5935217" y="1658872"/>
            <a:ext cx="683388" cy="881127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5686804" y="2362960"/>
            <a:ext cx="869697" cy="17627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4" name="Shape 174"/>
          <p:cNvSpPr/>
          <p:nvPr/>
        </p:nvSpPr>
        <p:spPr>
          <a:xfrm flipV="1">
            <a:off x="5997702" y="2539744"/>
            <a:ext cx="559055" cy="763653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5" name="Shape 175"/>
          <p:cNvSpPr/>
          <p:nvPr/>
        </p:nvSpPr>
        <p:spPr>
          <a:xfrm flipH="1">
            <a:off x="6557009" y="2187700"/>
            <a:ext cx="993903" cy="35242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6867906" y="1482088"/>
            <a:ext cx="559055" cy="1527177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5935217" y="1658872"/>
            <a:ext cx="1615187" cy="52870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8" name="Shape 178"/>
          <p:cNvSpPr/>
          <p:nvPr/>
        </p:nvSpPr>
        <p:spPr>
          <a:xfrm flipV="1">
            <a:off x="7053833" y="3009138"/>
            <a:ext cx="310643" cy="58737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9" name="Shape 179"/>
          <p:cNvSpPr/>
          <p:nvPr/>
        </p:nvSpPr>
        <p:spPr>
          <a:xfrm flipH="1" flipV="1">
            <a:off x="6619492" y="2539744"/>
            <a:ext cx="434849" cy="998603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Shape 180"/>
          <p:cNvSpPr/>
          <p:nvPr/>
        </p:nvSpPr>
        <p:spPr>
          <a:xfrm flipH="1">
            <a:off x="7550656" y="2128266"/>
            <a:ext cx="993904" cy="5880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Shape 181"/>
          <p:cNvSpPr/>
          <p:nvPr/>
        </p:nvSpPr>
        <p:spPr>
          <a:xfrm flipH="1" flipV="1">
            <a:off x="7550656" y="2187700"/>
            <a:ext cx="807594" cy="58737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2" name="Shape 182"/>
          <p:cNvSpPr/>
          <p:nvPr/>
        </p:nvSpPr>
        <p:spPr>
          <a:xfrm flipH="1" flipV="1">
            <a:off x="8358378" y="2774442"/>
            <a:ext cx="186309" cy="528703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3" name="Shape 183"/>
          <p:cNvSpPr/>
          <p:nvPr/>
        </p:nvSpPr>
        <p:spPr>
          <a:xfrm flipH="1">
            <a:off x="7550656" y="1364741"/>
            <a:ext cx="434849" cy="82232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Shape 184"/>
          <p:cNvSpPr/>
          <p:nvPr/>
        </p:nvSpPr>
        <p:spPr>
          <a:xfrm flipH="1">
            <a:off x="8358378" y="2128266"/>
            <a:ext cx="186309" cy="646177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5" name="Shape 185"/>
          <p:cNvSpPr/>
          <p:nvPr/>
        </p:nvSpPr>
        <p:spPr>
          <a:xfrm flipV="1">
            <a:off x="7364730" y="2774442"/>
            <a:ext cx="1056132" cy="17627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6" name="Shape 186"/>
          <p:cNvSpPr/>
          <p:nvPr/>
        </p:nvSpPr>
        <p:spPr>
          <a:xfrm flipH="1">
            <a:off x="8544306" y="1424177"/>
            <a:ext cx="310643" cy="70485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7" name="Shape 187"/>
          <p:cNvSpPr/>
          <p:nvPr/>
        </p:nvSpPr>
        <p:spPr>
          <a:xfrm flipH="1">
            <a:off x="7799068" y="3303270"/>
            <a:ext cx="745490" cy="23495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8" name="Shape 188"/>
          <p:cNvSpPr/>
          <p:nvPr/>
        </p:nvSpPr>
        <p:spPr>
          <a:xfrm flipH="1" flipV="1">
            <a:off x="6867906" y="1482089"/>
            <a:ext cx="1615187" cy="1820927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7859268" y="1219199"/>
            <a:ext cx="422149" cy="39929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5734810" y="1441702"/>
            <a:ext cx="496825" cy="46939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6417564" y="2322576"/>
            <a:ext cx="435863" cy="41148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5486399" y="2159506"/>
            <a:ext cx="422150" cy="39776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6665976" y="1266444"/>
            <a:ext cx="498349" cy="46939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5797296" y="3086099"/>
            <a:ext cx="422149" cy="39929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7350252" y="1911094"/>
            <a:ext cx="559308" cy="52882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6937247" y="3384803"/>
            <a:ext cx="368808" cy="34899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310371" y="3086099"/>
            <a:ext cx="434341" cy="41148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7225282" y="2793492"/>
            <a:ext cx="422150" cy="39776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8343900" y="1911094"/>
            <a:ext cx="496824" cy="47091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8281416" y="2616706"/>
            <a:ext cx="310897" cy="294133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712706" y="1278636"/>
            <a:ext cx="370332" cy="348997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7719059" y="3392423"/>
            <a:ext cx="310897" cy="29413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582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691" name="Shape 691"/>
          <p:cNvSpPr/>
          <p:nvPr/>
        </p:nvSpPr>
        <p:spPr>
          <a:xfrm>
            <a:off x="3581400" y="3465576"/>
            <a:ext cx="1545337" cy="1446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161" y="0"/>
                </a:moveTo>
                <a:lnTo>
                  <a:pt x="7161" y="6087"/>
                </a:lnTo>
                <a:lnTo>
                  <a:pt x="0" y="6087"/>
                </a:lnTo>
                <a:lnTo>
                  <a:pt x="0" y="15513"/>
                </a:lnTo>
                <a:lnTo>
                  <a:pt x="7161" y="15513"/>
                </a:lnTo>
                <a:lnTo>
                  <a:pt x="7161" y="21600"/>
                </a:lnTo>
                <a:lnTo>
                  <a:pt x="21600" y="10800"/>
                </a:lnTo>
                <a:lnTo>
                  <a:pt x="7161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5152643" y="2327148"/>
            <a:ext cx="2983994" cy="13411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580644" y="3508247"/>
            <a:ext cx="2667001" cy="11369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8050782" y="2230246"/>
            <a:ext cx="677547" cy="11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</a:t>
            </a:r>
          </a:p>
        </p:txBody>
      </p:sp>
      <p:sp>
        <p:nvSpPr>
          <p:cNvPr id="695" name="Shape 695"/>
          <p:cNvSpPr/>
          <p:nvPr/>
        </p:nvSpPr>
        <p:spPr>
          <a:xfrm>
            <a:off x="5373623" y="4739640"/>
            <a:ext cx="2520697" cy="111709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8168385" y="4432427"/>
            <a:ext cx="677546" cy="11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?</a:t>
            </a:r>
          </a:p>
        </p:txBody>
      </p:sp>
      <p:sp>
        <p:nvSpPr>
          <p:cNvPr id="697" name="Shape 697"/>
          <p:cNvSpPr/>
          <p:nvPr/>
        </p:nvSpPr>
        <p:spPr>
          <a:xfrm>
            <a:off x="4114799" y="3954779"/>
            <a:ext cx="521210" cy="46939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1340866" y="4768341"/>
            <a:ext cx="161480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2500" b="1" i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</a:t>
            </a:r>
            <a:r>
              <a:rPr spc="-60"/>
              <a:t> </a:t>
            </a:r>
            <a:r>
              <a:rPr i="0"/>
              <a:t>reshares</a:t>
            </a:r>
          </a:p>
        </p:txBody>
      </p:sp>
      <p:sp>
        <p:nvSpPr>
          <p:cNvPr id="699" name="Shape 699"/>
          <p:cNvSpPr/>
          <p:nvPr/>
        </p:nvSpPr>
        <p:spPr>
          <a:xfrm>
            <a:off x="6024753" y="3495547"/>
            <a:ext cx="1964690" cy="730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25095" marR="5080" indent="-113030">
              <a:lnSpc>
                <a:spcPts val="2900"/>
              </a:lnSpc>
              <a:defRPr sz="2500" b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less than</a:t>
            </a:r>
            <a:r>
              <a:rPr spc="-65"/>
              <a:t> </a:t>
            </a:r>
            <a:r>
              <a:t>the  median</a:t>
            </a:r>
            <a:r>
              <a:rPr spc="-65"/>
              <a:t> </a:t>
            </a:r>
            <a:r>
              <a:rPr i="1"/>
              <a:t>f(k)</a:t>
            </a:r>
          </a:p>
        </p:txBody>
      </p:sp>
      <p:sp>
        <p:nvSpPr>
          <p:cNvPr id="700" name="Shape 700"/>
          <p:cNvSpPr/>
          <p:nvPr/>
        </p:nvSpPr>
        <p:spPr>
          <a:xfrm>
            <a:off x="6104890" y="5741313"/>
            <a:ext cx="2124711" cy="73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900"/>
              </a:lnSpc>
              <a:defRPr sz="2500" b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more than</a:t>
            </a:r>
            <a:r>
              <a:rPr spc="-45"/>
              <a:t> </a:t>
            </a:r>
            <a:r>
              <a:t>the</a:t>
            </a:r>
          </a:p>
          <a:p>
            <a:pPr indent="1905" algn="ctr">
              <a:lnSpc>
                <a:spcPts val="2900"/>
              </a:lnSpc>
              <a:defRPr sz="2500" b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median</a:t>
            </a:r>
            <a:r>
              <a:rPr spc="-65"/>
              <a:t> </a:t>
            </a:r>
            <a:r>
              <a:rPr i="1"/>
              <a:t>f(k)</a:t>
            </a:r>
          </a:p>
        </p:txBody>
      </p:sp>
      <p:sp>
        <p:nvSpPr>
          <p:cNvPr id="701" name="Shape 701"/>
          <p:cNvSpPr/>
          <p:nvPr/>
        </p:nvSpPr>
        <p:spPr>
          <a:xfrm>
            <a:off x="577594" y="310894"/>
            <a:ext cx="7904989" cy="50139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2" name="Shape 702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Will </a:t>
            </a:r>
            <a:r>
              <a:rPr spc="0"/>
              <a:t>a cascade reach the</a:t>
            </a:r>
            <a:r>
              <a:t> median</a:t>
            </a:r>
          </a:p>
          <a:p>
            <a:pPr indent="477519">
              <a:lnSpc>
                <a:spcPts val="4200"/>
              </a:lnSpc>
              <a:defRPr spc="-1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size?</a:t>
            </a:r>
          </a:p>
        </p:txBody>
      </p:sp>
      <p:sp>
        <p:nvSpPr>
          <p:cNvPr id="703" name="Shape 70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705" name="Shape 705"/>
          <p:cNvSpPr/>
          <p:nvPr/>
        </p:nvSpPr>
        <p:spPr>
          <a:xfrm>
            <a:off x="609395" y="5937706"/>
            <a:ext cx="3798572" cy="641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300"/>
              </a:lnSpc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For cascades of size </a:t>
            </a:r>
            <a:r>
              <a:rPr b="0">
                <a:latin typeface="Cambria Math"/>
                <a:ea typeface="Cambria Math"/>
                <a:cs typeface="Cambria Math"/>
                <a:sym typeface="Cambria Math"/>
              </a:rPr>
              <a:t>≥ 𝒌 </a:t>
            </a:r>
            <a:r>
              <a:t>let  the</a:t>
            </a:r>
          </a:p>
          <a:p>
            <a:pPr indent="3175" algn="ctr">
              <a:lnSpc>
                <a:spcPts val="2300"/>
              </a:lnSpc>
              <a:defRPr sz="2000" spc="-4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𝒇(</a:t>
            </a:r>
            <a:r>
              <a:rPr spc="0"/>
              <a:t>𝒌)</a:t>
            </a:r>
            <a:r>
              <a:rPr spc="90"/>
              <a:t> 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be</a:t>
            </a:r>
            <a:r>
              <a:rPr b="1" spc="-1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spc="4"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ir</a:t>
            </a:r>
            <a:r>
              <a:rPr b="1" spc="-2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med</a:t>
            </a:r>
            <a:r>
              <a:rPr b="1" spc="-9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an</a:t>
            </a:r>
            <a:r>
              <a:rPr b="1" spc="-1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b="1" spc="-3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size</a:t>
            </a: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708" name="Shape 708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216152" y="1219200"/>
            <a:ext cx="6632448" cy="5486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408430" y="313942"/>
            <a:ext cx="7915658" cy="5013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13" name="Shape 713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716" name="Shape 716"/>
          <p:cNvSpPr/>
          <p:nvPr/>
        </p:nvSpPr>
        <p:spPr>
          <a:xfrm>
            <a:off x="4716779" y="1965960"/>
            <a:ext cx="3799332" cy="18059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0" y="3217164"/>
            <a:ext cx="3733800" cy="16855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809743" y="4532376"/>
            <a:ext cx="3656078" cy="17160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19" name="Shape 719"/>
          <p:cNvSpPr/>
          <p:nvPr/>
        </p:nvSpPr>
        <p:spPr>
          <a:xfrm>
            <a:off x="1240332" y="4876544"/>
            <a:ext cx="1614806" cy="35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2500" b="1" i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</a:t>
            </a:r>
            <a:r>
              <a:rPr spc="-60"/>
              <a:t> </a:t>
            </a:r>
            <a:r>
              <a:rPr i="0"/>
              <a:t>reshares</a:t>
            </a:r>
          </a:p>
        </p:txBody>
      </p:sp>
      <p:sp>
        <p:nvSpPr>
          <p:cNvPr id="720" name="Shape 720"/>
          <p:cNvSpPr/>
          <p:nvPr/>
        </p:nvSpPr>
        <p:spPr>
          <a:xfrm>
            <a:off x="5654166" y="1933955"/>
            <a:ext cx="3328671" cy="209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algn="r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?</a:t>
            </a:r>
          </a:p>
          <a:p>
            <a:pPr indent="12700">
              <a:spcBef>
                <a:spcPts val="4000"/>
              </a:spcBef>
              <a:defRPr sz="2500" b="1" i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≤2k </a:t>
            </a:r>
            <a:r>
              <a:rPr i="0"/>
              <a:t>reshares =</a:t>
            </a:r>
            <a:r>
              <a:rPr i="0" spc="-35"/>
              <a:t> </a:t>
            </a:r>
            <a:r>
              <a:t>f(k)</a:t>
            </a:r>
          </a:p>
        </p:txBody>
      </p:sp>
      <p:sp>
        <p:nvSpPr>
          <p:cNvPr id="721" name="Shape 721"/>
          <p:cNvSpPr/>
          <p:nvPr/>
        </p:nvSpPr>
        <p:spPr>
          <a:xfrm>
            <a:off x="5770879" y="4290314"/>
            <a:ext cx="3184526" cy="218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algn="r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?</a:t>
            </a:r>
          </a:p>
          <a:p>
            <a:pPr indent="12700">
              <a:spcBef>
                <a:spcPts val="4700"/>
              </a:spcBef>
              <a:defRPr sz="2500" b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&gt;</a:t>
            </a:r>
            <a:r>
              <a:rPr i="1"/>
              <a:t>2k </a:t>
            </a:r>
            <a:r>
              <a:t>reshares =</a:t>
            </a:r>
            <a:r>
              <a:rPr spc="-35"/>
              <a:t> </a:t>
            </a:r>
            <a:r>
              <a:rPr i="1"/>
              <a:t>f(k)</a:t>
            </a:r>
          </a:p>
        </p:txBody>
      </p:sp>
      <p:sp>
        <p:nvSpPr>
          <p:cNvPr id="722" name="Shape 722"/>
          <p:cNvSpPr/>
          <p:nvPr/>
        </p:nvSpPr>
        <p:spPr>
          <a:xfrm>
            <a:off x="598930" y="310894"/>
            <a:ext cx="6224018" cy="50139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3" name="Shape 723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Will </a:t>
            </a:r>
            <a:r>
              <a:rPr spc="0"/>
              <a:t>a cascade </a:t>
            </a:r>
            <a:r>
              <a:t>double </a:t>
            </a:r>
            <a:r>
              <a:rPr spc="0"/>
              <a:t>in</a:t>
            </a:r>
            <a:r>
              <a:t> </a:t>
            </a:r>
            <a:r>
              <a:rPr spc="0"/>
              <a:t>size?</a:t>
            </a:r>
          </a:p>
        </p:txBody>
      </p:sp>
      <p:sp>
        <p:nvSpPr>
          <p:cNvPr id="724" name="Shape 724"/>
          <p:cNvSpPr/>
          <p:nvPr/>
        </p:nvSpPr>
        <p:spPr>
          <a:xfrm>
            <a:off x="3712464" y="3604259"/>
            <a:ext cx="1621538" cy="1444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0"/>
                </a:moveTo>
                <a:lnTo>
                  <a:pt x="7855" y="6085"/>
                </a:lnTo>
                <a:lnTo>
                  <a:pt x="0" y="6085"/>
                </a:lnTo>
                <a:lnTo>
                  <a:pt x="0" y="15515"/>
                </a:lnTo>
                <a:lnTo>
                  <a:pt x="7855" y="15515"/>
                </a:lnTo>
                <a:lnTo>
                  <a:pt x="7855" y="21600"/>
                </a:lnTo>
                <a:lnTo>
                  <a:pt x="21600" y="10800"/>
                </a:lnTo>
                <a:lnTo>
                  <a:pt x="7855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5" name="Shape 725"/>
          <p:cNvSpPr/>
          <p:nvPr/>
        </p:nvSpPr>
        <p:spPr>
          <a:xfrm>
            <a:off x="4405884" y="4091940"/>
            <a:ext cx="512063" cy="469393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26" name="Shape 72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27" name="Shape 727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42</a:t>
            </a:fld>
            <a:endParaRPr/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730" name="Shape 730"/>
          <p:cNvSpPr/>
          <p:nvPr/>
        </p:nvSpPr>
        <p:spPr>
          <a:xfrm>
            <a:off x="609600" y="2331720"/>
            <a:ext cx="7848600" cy="2435353"/>
          </a:xfrm>
          <a:prstGeom prst="rect">
            <a:avLst/>
          </a:prstGeom>
          <a:solidFill>
            <a:srgbClr val="8FBD2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1" name="Shape 731"/>
          <p:cNvSpPr/>
          <p:nvPr/>
        </p:nvSpPr>
        <p:spPr>
          <a:xfrm>
            <a:off x="801115" y="2602738"/>
            <a:ext cx="7469507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defRPr sz="4000" spc="-4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Given </a:t>
            </a:r>
            <a:r>
              <a:rPr spc="-9"/>
              <a:t>that </a:t>
            </a:r>
            <a:r>
              <a:t>a cascade has obtained  </a:t>
            </a:r>
            <a:r>
              <a:rPr i="1"/>
              <a:t>k </a:t>
            </a:r>
            <a:r>
              <a:t>reshares, will it grow beyond  </a:t>
            </a:r>
            <a:r>
              <a:rPr spc="-9"/>
              <a:t>the median </a:t>
            </a:r>
            <a:r>
              <a:t>size</a:t>
            </a:r>
            <a:r>
              <a:rPr spc="55"/>
              <a:t> </a:t>
            </a:r>
            <a:r>
              <a:rPr i="1"/>
              <a:t>f(k)=2k</a:t>
            </a:r>
            <a:r>
              <a:t>?</a:t>
            </a:r>
          </a:p>
        </p:txBody>
      </p:sp>
      <p:sp>
        <p:nvSpPr>
          <p:cNvPr id="732" name="Shape 732"/>
          <p:cNvSpPr/>
          <p:nvPr/>
        </p:nvSpPr>
        <p:spPr>
          <a:xfrm>
            <a:off x="110372" y="1326132"/>
            <a:ext cx="4690228" cy="126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97" y="0"/>
                </a:moveTo>
                <a:lnTo>
                  <a:pt x="0" y="5523"/>
                </a:lnTo>
                <a:lnTo>
                  <a:pt x="303" y="21600"/>
                </a:lnTo>
                <a:lnTo>
                  <a:pt x="21600" y="16077"/>
                </a:lnTo>
                <a:lnTo>
                  <a:pt x="21297" y="0"/>
                </a:lnTo>
                <a:close/>
              </a:path>
            </a:pathLst>
          </a:custGeom>
          <a:solidFill>
            <a:srgbClr val="8FBD2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220724" y="1536571"/>
            <a:ext cx="2711196" cy="7392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012684" y="2061716"/>
            <a:ext cx="1539888" cy="32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36" name="Shape 736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27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739" name="Shape 739"/>
          <p:cNvSpPr/>
          <p:nvPr/>
        </p:nvSpPr>
        <p:spPr>
          <a:xfrm>
            <a:off x="609600" y="2331720"/>
            <a:ext cx="7848600" cy="2435353"/>
          </a:xfrm>
          <a:prstGeom prst="rect">
            <a:avLst/>
          </a:prstGeom>
          <a:solidFill>
            <a:srgbClr val="8FBD2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801115" y="2602738"/>
            <a:ext cx="7469507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defRPr sz="4000" spc="-4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Given </a:t>
            </a:r>
            <a:r>
              <a:rPr spc="-9"/>
              <a:t>that </a:t>
            </a:r>
            <a:r>
              <a:t>a cascade has obtained  </a:t>
            </a:r>
            <a:r>
              <a:rPr i="1"/>
              <a:t>k </a:t>
            </a:r>
            <a:r>
              <a:t>reshares, will it grow beyond  </a:t>
            </a:r>
            <a:r>
              <a:rPr spc="-9"/>
              <a:t>the median </a:t>
            </a:r>
            <a:r>
              <a:t>size</a:t>
            </a:r>
            <a:r>
              <a:rPr spc="55"/>
              <a:t> </a:t>
            </a:r>
            <a:r>
              <a:rPr i="1"/>
              <a:t>f(k)=2k</a:t>
            </a:r>
            <a:r>
              <a:t>?</a:t>
            </a:r>
          </a:p>
        </p:txBody>
      </p:sp>
      <p:sp>
        <p:nvSpPr>
          <p:cNvPr id="741" name="Shape 741"/>
          <p:cNvSpPr/>
          <p:nvPr/>
        </p:nvSpPr>
        <p:spPr>
          <a:xfrm>
            <a:off x="110372" y="1326132"/>
            <a:ext cx="4690228" cy="126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97" y="0"/>
                </a:moveTo>
                <a:lnTo>
                  <a:pt x="0" y="5523"/>
                </a:lnTo>
                <a:lnTo>
                  <a:pt x="303" y="21600"/>
                </a:lnTo>
                <a:lnTo>
                  <a:pt x="21600" y="16077"/>
                </a:lnTo>
                <a:lnTo>
                  <a:pt x="21297" y="0"/>
                </a:lnTo>
                <a:close/>
              </a:path>
            </a:pathLst>
          </a:custGeom>
          <a:solidFill>
            <a:srgbClr val="8FBD2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2" name="Shape 742"/>
          <p:cNvSpPr/>
          <p:nvPr/>
        </p:nvSpPr>
        <p:spPr>
          <a:xfrm>
            <a:off x="1220724" y="1536571"/>
            <a:ext cx="2711196" cy="7392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3" name="Shape 743"/>
          <p:cNvSpPr/>
          <p:nvPr/>
        </p:nvSpPr>
        <p:spPr>
          <a:xfrm>
            <a:off x="1012684" y="2061716"/>
            <a:ext cx="1539888" cy="32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4" name="Shape 744"/>
          <p:cNvSpPr/>
          <p:nvPr/>
        </p:nvSpPr>
        <p:spPr>
          <a:xfrm>
            <a:off x="437209" y="4496053"/>
            <a:ext cx="1785672" cy="59321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5" name="Shape 745"/>
          <p:cNvSpPr/>
          <p:nvPr/>
        </p:nvSpPr>
        <p:spPr>
          <a:xfrm>
            <a:off x="4939284" y="4483479"/>
            <a:ext cx="3970528" cy="707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58" y="0"/>
                </a:moveTo>
                <a:lnTo>
                  <a:pt x="0" y="6307"/>
                </a:lnTo>
                <a:lnTo>
                  <a:pt x="142" y="21600"/>
                </a:lnTo>
                <a:lnTo>
                  <a:pt x="21600" y="15289"/>
                </a:lnTo>
                <a:lnTo>
                  <a:pt x="21458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5078758" y="4646929"/>
            <a:ext cx="3694402" cy="39649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47" name="Shape 74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48" name="Shape 748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27</a:t>
            </a:r>
          </a:p>
        </p:txBody>
      </p:sp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751" name="Shape 751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2" name="Shape 752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3" name="Shape 753"/>
          <p:cNvSpPr/>
          <p:nvPr/>
        </p:nvSpPr>
        <p:spPr>
          <a:xfrm>
            <a:off x="598930" y="310894"/>
            <a:ext cx="4349498" cy="5013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618236" y="1355597"/>
            <a:ext cx="7089776" cy="586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332740" marR="401320" indent="-320040">
              <a:buClr>
                <a:srgbClr val="EFAC00"/>
              </a:buClr>
              <a:buSzPct val="78947"/>
              <a:buFont typeface="Wingdings"/>
              <a:buChar char="○"/>
              <a:tabLst>
                <a:tab pos="330200" algn="l"/>
              </a:tabLst>
              <a:defRPr sz="3800" spc="-75">
                <a:solidFill>
                  <a:srgbClr val="52575F"/>
                </a:solidFill>
              </a:defRPr>
            </a:pPr>
            <a:r>
              <a:t>We </a:t>
            </a:r>
            <a:r>
              <a:rPr spc="-5"/>
              <a:t>use </a:t>
            </a:r>
            <a:r>
              <a:rPr b="1" spc="-14"/>
              <a:t>anonymized Facebook  </a:t>
            </a:r>
            <a:r>
              <a:rPr b="1" spc="-10"/>
              <a:t>photo resharing </a:t>
            </a:r>
            <a:r>
              <a:rPr b="1" spc="-20"/>
              <a:t>data </a:t>
            </a:r>
            <a:r>
              <a:rPr spc="-14"/>
              <a:t>from </a:t>
            </a:r>
            <a:r>
              <a:rPr spc="0"/>
              <a:t>June  2013 </a:t>
            </a:r>
            <a:r>
              <a:rPr spc="-20"/>
              <a:t>to </a:t>
            </a:r>
            <a:r>
              <a:rPr spc="-14"/>
              <a:t>reconstruct reshare  </a:t>
            </a:r>
            <a:r>
              <a:rPr spc="-10"/>
              <a:t>cascades </a:t>
            </a:r>
            <a:r>
              <a:rPr spc="0"/>
              <a:t>using </a:t>
            </a:r>
            <a:r>
              <a:rPr spc="-5"/>
              <a:t>click, impression,  </a:t>
            </a:r>
            <a:r>
              <a:rPr spc="0"/>
              <a:t>and </a:t>
            </a:r>
            <a:r>
              <a:rPr spc="-10"/>
              <a:t>friend/follower</a:t>
            </a:r>
            <a:r>
              <a:rPr spc="-114"/>
              <a:t> </a:t>
            </a:r>
            <a:r>
              <a:rPr spc="-20"/>
              <a:t>data</a:t>
            </a:r>
          </a:p>
          <a:p>
            <a:pPr marL="332740" indent="-320040">
              <a:spcBef>
                <a:spcPts val="2200"/>
              </a:spcBef>
              <a:buClr>
                <a:srgbClr val="EFAC00"/>
              </a:buClr>
              <a:buSzPct val="78947"/>
              <a:buFont typeface="Wingdings"/>
              <a:buChar char="○"/>
              <a:tabLst>
                <a:tab pos="330200" algn="l"/>
              </a:tabLst>
              <a:defRPr sz="3800">
                <a:solidFill>
                  <a:srgbClr val="52575F"/>
                </a:solidFill>
              </a:defRPr>
            </a:pPr>
            <a:r>
              <a:t>Using </a:t>
            </a:r>
            <a:r>
              <a:rPr b="1" spc="-25"/>
              <a:t>features </a:t>
            </a:r>
            <a:r>
              <a:rPr b="1" spc="-10"/>
              <a:t>of </a:t>
            </a:r>
            <a:r>
              <a:rPr b="1"/>
              <a:t>the</a:t>
            </a:r>
            <a:r>
              <a:rPr b="1" spc="-14"/>
              <a:t> </a:t>
            </a:r>
            <a:r>
              <a:rPr b="1" spc="-10"/>
              <a:t>cascade</a:t>
            </a:r>
            <a:r>
              <a:rPr spc="-10"/>
              <a:t>,</a:t>
            </a:r>
          </a:p>
          <a:p>
            <a:pPr marR="5080" indent="332740">
              <a:defRPr sz="3800" spc="-14">
                <a:solidFill>
                  <a:srgbClr val="52575F"/>
                </a:solidFill>
              </a:defRPr>
            </a:pPr>
            <a:r>
              <a:t>we </a:t>
            </a:r>
            <a:r>
              <a:rPr b="1" spc="-25"/>
              <a:t>evaluate </a:t>
            </a:r>
            <a:r>
              <a:rPr b="1" spc="0"/>
              <a:t>the </a:t>
            </a:r>
            <a:r>
              <a:rPr b="1" spc="-5"/>
              <a:t>performance </a:t>
            </a:r>
            <a:r>
              <a:rPr b="1" spc="0"/>
              <a:t>of</a:t>
            </a:r>
            <a:r>
              <a:rPr b="1" spc="-100"/>
              <a:t> </a:t>
            </a:r>
            <a:r>
              <a:rPr b="1" spc="0"/>
              <a:t>a  </a:t>
            </a:r>
            <a:r>
              <a:rPr b="1" spc="-5"/>
              <a:t>classifier</a:t>
            </a:r>
          </a:p>
        </p:txBody>
      </p:sp>
      <p:sp>
        <p:nvSpPr>
          <p:cNvPr id="755" name="Shape 755"/>
          <p:cNvSpPr/>
          <p:nvPr/>
        </p:nvSpPr>
        <p:spPr>
          <a:xfrm>
            <a:off x="7238999" y="2438400"/>
            <a:ext cx="1858774" cy="9639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7162799" y="3733800"/>
            <a:ext cx="1922781" cy="1068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72" y="0"/>
                </a:moveTo>
                <a:lnTo>
                  <a:pt x="0" y="14637"/>
                </a:lnTo>
                <a:lnTo>
                  <a:pt x="20028" y="21600"/>
                </a:lnTo>
                <a:lnTo>
                  <a:pt x="21600" y="6966"/>
                </a:lnTo>
                <a:lnTo>
                  <a:pt x="1572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766" name="Group 766"/>
          <p:cNvGrpSpPr/>
          <p:nvPr/>
        </p:nvGrpSpPr>
        <p:grpSpPr>
          <a:xfrm>
            <a:off x="7332218" y="3839181"/>
            <a:ext cx="392379" cy="277651"/>
            <a:chOff x="0" y="0"/>
            <a:chExt cx="392377" cy="277650"/>
          </a:xfrm>
        </p:grpSpPr>
        <p:sp>
          <p:nvSpPr>
            <p:cNvPr id="757" name="Shape 757"/>
            <p:cNvSpPr/>
            <p:nvPr/>
          </p:nvSpPr>
          <p:spPr>
            <a:xfrm>
              <a:off x="0" y="154713"/>
              <a:ext cx="114578" cy="6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79" y="13995"/>
                  </a:lnTo>
                  <a:lnTo>
                    <a:pt x="9409" y="21117"/>
                  </a:lnTo>
                  <a:lnTo>
                    <a:pt x="11605" y="21600"/>
                  </a:lnTo>
                  <a:lnTo>
                    <a:pt x="13710" y="21500"/>
                  </a:lnTo>
                  <a:lnTo>
                    <a:pt x="21147" y="15476"/>
                  </a:lnTo>
                  <a:lnTo>
                    <a:pt x="21600" y="14616"/>
                  </a:lnTo>
                  <a:lnTo>
                    <a:pt x="11851" y="14616"/>
                  </a:lnTo>
                  <a:lnTo>
                    <a:pt x="8547" y="13540"/>
                  </a:lnTo>
                  <a:lnTo>
                    <a:pt x="4860" y="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2864" y="124868"/>
              <a:ext cx="84854" cy="7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4678" y="0"/>
                  </a:lnTo>
                  <a:lnTo>
                    <a:pt x="14613" y="661"/>
                  </a:lnTo>
                  <a:lnTo>
                    <a:pt x="14516" y="1176"/>
                  </a:lnTo>
                  <a:lnTo>
                    <a:pt x="10989" y="12632"/>
                  </a:lnTo>
                  <a:lnTo>
                    <a:pt x="1875" y="21490"/>
                  </a:lnTo>
                  <a:lnTo>
                    <a:pt x="0" y="21600"/>
                  </a:lnTo>
                  <a:lnTo>
                    <a:pt x="13164" y="21600"/>
                  </a:lnTo>
                  <a:lnTo>
                    <a:pt x="19535" y="8908"/>
                  </a:lnTo>
                  <a:lnTo>
                    <a:pt x="20815" y="39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356" y="0"/>
              <a:ext cx="135996" cy="144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64" y="0"/>
                  </a:moveTo>
                  <a:lnTo>
                    <a:pt x="4936" y="1793"/>
                  </a:lnTo>
                  <a:lnTo>
                    <a:pt x="942" y="6813"/>
                  </a:lnTo>
                  <a:lnTo>
                    <a:pt x="0" y="11384"/>
                  </a:lnTo>
                  <a:lnTo>
                    <a:pt x="138" y="13500"/>
                  </a:lnTo>
                  <a:lnTo>
                    <a:pt x="2931" y="18793"/>
                  </a:lnTo>
                  <a:lnTo>
                    <a:pt x="9455" y="21600"/>
                  </a:lnTo>
                  <a:lnTo>
                    <a:pt x="10697" y="21595"/>
                  </a:lnTo>
                  <a:lnTo>
                    <a:pt x="17180" y="18710"/>
                  </a:lnTo>
                  <a:lnTo>
                    <a:pt x="21499" y="18710"/>
                  </a:lnTo>
                  <a:lnTo>
                    <a:pt x="21600" y="18286"/>
                  </a:lnTo>
                  <a:lnTo>
                    <a:pt x="11350" y="18286"/>
                  </a:lnTo>
                  <a:lnTo>
                    <a:pt x="9930" y="18155"/>
                  </a:lnTo>
                  <a:lnTo>
                    <a:pt x="4834" y="14169"/>
                  </a:lnTo>
                  <a:lnTo>
                    <a:pt x="4371" y="11494"/>
                  </a:lnTo>
                  <a:lnTo>
                    <a:pt x="4553" y="10013"/>
                  </a:lnTo>
                  <a:lnTo>
                    <a:pt x="7768" y="4833"/>
                  </a:lnTo>
                  <a:lnTo>
                    <a:pt x="11669" y="3451"/>
                  </a:lnTo>
                  <a:lnTo>
                    <a:pt x="19335" y="3451"/>
                  </a:lnTo>
                  <a:lnTo>
                    <a:pt x="18915" y="3011"/>
                  </a:lnTo>
                  <a:lnTo>
                    <a:pt x="17660" y="2012"/>
                  </a:lnTo>
                  <a:lnTo>
                    <a:pt x="16287" y="1212"/>
                  </a:lnTo>
                  <a:lnTo>
                    <a:pt x="14802" y="613"/>
                  </a:lnTo>
                  <a:lnTo>
                    <a:pt x="13206" y="213"/>
                  </a:lnTo>
                  <a:lnTo>
                    <a:pt x="1096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83814" y="23034"/>
              <a:ext cx="69634" cy="9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95" y="0"/>
                  </a:moveTo>
                  <a:lnTo>
                    <a:pt x="623" y="0"/>
                  </a:lnTo>
                  <a:lnTo>
                    <a:pt x="3311" y="162"/>
                  </a:lnTo>
                  <a:lnTo>
                    <a:pt x="5793" y="686"/>
                  </a:lnTo>
                  <a:lnTo>
                    <a:pt x="13371" y="8090"/>
                  </a:lnTo>
                  <a:lnTo>
                    <a:pt x="13494" y="10279"/>
                  </a:lnTo>
                  <a:lnTo>
                    <a:pt x="13081" y="12658"/>
                  </a:lnTo>
                  <a:lnTo>
                    <a:pt x="5039" y="20841"/>
                  </a:lnTo>
                  <a:lnTo>
                    <a:pt x="0" y="21600"/>
                  </a:lnTo>
                  <a:lnTo>
                    <a:pt x="20019" y="21600"/>
                  </a:lnTo>
                  <a:lnTo>
                    <a:pt x="20212" y="20998"/>
                  </a:lnTo>
                  <a:lnTo>
                    <a:pt x="21150" y="16913"/>
                  </a:lnTo>
                  <a:lnTo>
                    <a:pt x="21600" y="13299"/>
                  </a:lnTo>
                  <a:lnTo>
                    <a:pt x="21563" y="10146"/>
                  </a:lnTo>
                  <a:lnTo>
                    <a:pt x="21039" y="7449"/>
                  </a:lnTo>
                  <a:lnTo>
                    <a:pt x="20071" y="5102"/>
                  </a:lnTo>
                  <a:lnTo>
                    <a:pt x="18705" y="2967"/>
                  </a:lnTo>
                  <a:lnTo>
                    <a:pt x="16939" y="1051"/>
                  </a:lnTo>
                  <a:lnTo>
                    <a:pt x="1559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334688" y="130542"/>
              <a:ext cx="57690" cy="147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16" y="0"/>
                  </a:moveTo>
                  <a:lnTo>
                    <a:pt x="0" y="0"/>
                  </a:lnTo>
                  <a:lnTo>
                    <a:pt x="2980" y="118"/>
                  </a:lnTo>
                  <a:lnTo>
                    <a:pt x="5262" y="286"/>
                  </a:lnTo>
                  <a:lnTo>
                    <a:pt x="7117" y="659"/>
                  </a:lnTo>
                  <a:lnTo>
                    <a:pt x="10064" y="1740"/>
                  </a:lnTo>
                  <a:lnTo>
                    <a:pt x="10968" y="2374"/>
                  </a:lnTo>
                  <a:lnTo>
                    <a:pt x="11253" y="3102"/>
                  </a:lnTo>
                  <a:lnTo>
                    <a:pt x="11586" y="3829"/>
                  </a:lnTo>
                  <a:lnTo>
                    <a:pt x="11349" y="4966"/>
                  </a:lnTo>
                  <a:lnTo>
                    <a:pt x="3502" y="20854"/>
                  </a:lnTo>
                  <a:lnTo>
                    <a:pt x="13298" y="21600"/>
                  </a:lnTo>
                  <a:lnTo>
                    <a:pt x="21001" y="5955"/>
                  </a:lnTo>
                  <a:lnTo>
                    <a:pt x="21600" y="4138"/>
                  </a:lnTo>
                  <a:lnTo>
                    <a:pt x="21567" y="3437"/>
                  </a:lnTo>
                  <a:lnTo>
                    <a:pt x="21507" y="2475"/>
                  </a:lnTo>
                  <a:lnTo>
                    <a:pt x="20701" y="1043"/>
                  </a:lnTo>
                  <a:lnTo>
                    <a:pt x="1941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243458" y="112168"/>
              <a:ext cx="143088" cy="147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40" y="0"/>
                  </a:moveTo>
                  <a:lnTo>
                    <a:pt x="0" y="0"/>
                  </a:lnTo>
                  <a:lnTo>
                    <a:pt x="1131" y="223"/>
                  </a:lnTo>
                  <a:lnTo>
                    <a:pt x="2588" y="483"/>
                  </a:lnTo>
                  <a:lnTo>
                    <a:pt x="3566" y="1114"/>
                  </a:lnTo>
                  <a:lnTo>
                    <a:pt x="4045" y="2099"/>
                  </a:lnTo>
                  <a:lnTo>
                    <a:pt x="4326" y="2893"/>
                  </a:lnTo>
                  <a:lnTo>
                    <a:pt x="4428" y="3640"/>
                  </a:lnTo>
                  <a:lnTo>
                    <a:pt x="4439" y="4420"/>
                  </a:lnTo>
                  <a:lnTo>
                    <a:pt x="4428" y="4899"/>
                  </a:lnTo>
                  <a:lnTo>
                    <a:pt x="4256" y="6110"/>
                  </a:lnTo>
                  <a:lnTo>
                    <a:pt x="1304" y="20857"/>
                  </a:lnTo>
                  <a:lnTo>
                    <a:pt x="5272" y="21600"/>
                  </a:lnTo>
                  <a:lnTo>
                    <a:pt x="7918" y="8413"/>
                  </a:lnTo>
                  <a:lnTo>
                    <a:pt x="11571" y="3100"/>
                  </a:lnTo>
                  <a:lnTo>
                    <a:pt x="13772" y="2687"/>
                  </a:lnTo>
                  <a:lnTo>
                    <a:pt x="21600" y="2687"/>
                  </a:lnTo>
                  <a:lnTo>
                    <a:pt x="21510" y="2507"/>
                  </a:lnTo>
                  <a:lnTo>
                    <a:pt x="21301" y="2266"/>
                  </a:lnTo>
                  <a:lnTo>
                    <a:pt x="8493" y="2266"/>
                  </a:lnTo>
                  <a:lnTo>
                    <a:pt x="8274" y="1302"/>
                  </a:lnTo>
                  <a:lnTo>
                    <a:pt x="7906" y="416"/>
                  </a:lnTo>
                  <a:lnTo>
                    <a:pt x="764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59892" y="81815"/>
              <a:ext cx="134178" cy="160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25" y="0"/>
                  </a:moveTo>
                  <a:lnTo>
                    <a:pt x="0" y="20915"/>
                  </a:lnTo>
                  <a:lnTo>
                    <a:pt x="4232" y="21600"/>
                  </a:lnTo>
                  <a:lnTo>
                    <a:pt x="6747" y="10749"/>
                  </a:lnTo>
                  <a:lnTo>
                    <a:pt x="7095" y="9414"/>
                  </a:lnTo>
                  <a:lnTo>
                    <a:pt x="10038" y="4895"/>
                  </a:lnTo>
                  <a:lnTo>
                    <a:pt x="13453" y="4091"/>
                  </a:lnTo>
                  <a:lnTo>
                    <a:pt x="21600" y="4091"/>
                  </a:lnTo>
                  <a:lnTo>
                    <a:pt x="21334" y="3731"/>
                  </a:lnTo>
                  <a:lnTo>
                    <a:pt x="21135" y="3543"/>
                  </a:lnTo>
                  <a:lnTo>
                    <a:pt x="7953" y="3543"/>
                  </a:lnTo>
                  <a:lnTo>
                    <a:pt x="8628" y="616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99720" y="108731"/>
              <a:ext cx="84845" cy="1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85" y="0"/>
                  </a:moveTo>
                  <a:lnTo>
                    <a:pt x="6410" y="3017"/>
                  </a:lnTo>
                  <a:lnTo>
                    <a:pt x="3117" y="1021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98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9296" y="90848"/>
              <a:ext cx="81886" cy="1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3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1664" y="103"/>
                  </a:lnTo>
                  <a:lnTo>
                    <a:pt x="9723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67" name="Shape 767"/>
          <p:cNvSpPr/>
          <p:nvPr/>
        </p:nvSpPr>
        <p:spPr>
          <a:xfrm>
            <a:off x="7816377" y="3985133"/>
            <a:ext cx="1157188" cy="61658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8" name="Shape 768"/>
          <p:cNvSpPr/>
          <p:nvPr/>
        </p:nvSpPr>
        <p:spPr>
          <a:xfrm>
            <a:off x="7340727" y="1219199"/>
            <a:ext cx="1727074" cy="9570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69" name="Shape 76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70" name="Shape 770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45</a:t>
            </a:fld>
            <a:endParaRPr/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773" name="Shape 773"/>
          <p:cNvSpPr/>
          <p:nvPr/>
        </p:nvSpPr>
        <p:spPr>
          <a:xfrm>
            <a:off x="598931" y="303274"/>
            <a:ext cx="6999731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4" name="Shape 774"/>
          <p:cNvSpPr>
            <a:spLocks noGrp="1"/>
          </p:cNvSpPr>
          <p:nvPr>
            <p:ph type="title"/>
          </p:nvPr>
        </p:nvSpPr>
        <p:spPr>
          <a:xfrm>
            <a:off x="1905126" y="2803015"/>
            <a:ext cx="2164080" cy="6477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ts val="2900"/>
              </a:lnSpc>
              <a:defRPr sz="2500" b="0" spc="-1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Content</a:t>
            </a:r>
          </a:p>
          <a:p>
            <a:pPr algn="ctr">
              <a:lnSpc>
                <a:spcPts val="2000"/>
              </a:lnSpc>
              <a:defRPr sz="1700" b="0" spc="-1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(e.g. </a:t>
            </a:r>
            <a:r>
              <a:rPr spc="0"/>
              <a:t>has overlaid</a:t>
            </a:r>
            <a:r>
              <a:t> text)</a:t>
            </a:r>
          </a:p>
        </p:txBody>
      </p:sp>
      <p:sp>
        <p:nvSpPr>
          <p:cNvPr id="775" name="Shape 775"/>
          <p:cNvSpPr/>
          <p:nvPr/>
        </p:nvSpPr>
        <p:spPr>
          <a:xfrm>
            <a:off x="5427979" y="2803015"/>
            <a:ext cx="1924686" cy="61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900"/>
              </a:lnSpc>
              <a:defRPr sz="2500" spc="-5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User</a:t>
            </a:r>
          </a:p>
          <a:p>
            <a:pPr algn="ctr">
              <a:lnSpc>
                <a:spcPts val="2000"/>
              </a:lnSpc>
              <a:defRPr sz="1700" spc="-5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(e.g. follower</a:t>
            </a:r>
            <a:r>
              <a:rPr spc="-34"/>
              <a:t> </a:t>
            </a:r>
            <a:r>
              <a:rPr spc="0"/>
              <a:t>count)</a:t>
            </a:r>
          </a:p>
        </p:txBody>
      </p:sp>
      <p:sp>
        <p:nvSpPr>
          <p:cNvPr id="776" name="Shape 776"/>
          <p:cNvSpPr/>
          <p:nvPr/>
        </p:nvSpPr>
        <p:spPr>
          <a:xfrm>
            <a:off x="1626235" y="5349950"/>
            <a:ext cx="2586991" cy="617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900"/>
              </a:lnSpc>
              <a:defRPr sz="2500" spc="-5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Structural</a:t>
            </a:r>
          </a:p>
          <a:p>
            <a:pPr algn="ctr">
              <a:lnSpc>
                <a:spcPts val="2000"/>
              </a:lnSpc>
              <a:defRPr sz="1700" spc="-5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(e.g. </a:t>
            </a:r>
            <a:r>
              <a:rPr spc="0"/>
              <a:t>proximity </a:t>
            </a:r>
            <a:r>
              <a:t>to </a:t>
            </a:r>
            <a:r>
              <a:rPr spc="0"/>
              <a:t>root in</a:t>
            </a:r>
            <a:r>
              <a:rPr spc="-30"/>
              <a:t> </a:t>
            </a:r>
            <a:r>
              <a:rPr i="1"/>
              <a:t>G</a:t>
            </a:r>
            <a:r>
              <a:t>)</a:t>
            </a:r>
          </a:p>
        </p:txBody>
      </p:sp>
      <p:sp>
        <p:nvSpPr>
          <p:cNvPr id="777" name="Shape 777"/>
          <p:cNvSpPr/>
          <p:nvPr/>
        </p:nvSpPr>
        <p:spPr>
          <a:xfrm>
            <a:off x="5472176" y="5220460"/>
            <a:ext cx="1802130" cy="86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2500" spc="-4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Temporal</a:t>
            </a:r>
          </a:p>
          <a:p>
            <a:pPr marR="5080" indent="12700" algn="ctr">
              <a:lnSpc>
                <a:spcPts val="1900"/>
              </a:lnSpc>
              <a:spcBef>
                <a:spcPts val="100"/>
              </a:spcBef>
              <a:defRPr sz="1700" spc="-5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(e.g. time</a:t>
            </a:r>
            <a:r>
              <a:rPr spc="-34"/>
              <a:t> </a:t>
            </a:r>
            <a:r>
              <a:t>between  </a:t>
            </a:r>
            <a:r>
              <a:rPr spc="0"/>
              <a:t>reshares)</a:t>
            </a:r>
          </a:p>
        </p:txBody>
      </p:sp>
      <p:sp>
        <p:nvSpPr>
          <p:cNvPr id="778" name="Shape 778"/>
          <p:cNvSpPr/>
          <p:nvPr/>
        </p:nvSpPr>
        <p:spPr>
          <a:xfrm>
            <a:off x="5541264" y="1652016"/>
            <a:ext cx="1784605" cy="103479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5788152" y="4261103"/>
            <a:ext cx="1037845" cy="9144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2438400" y="4123944"/>
            <a:ext cx="1083564" cy="10896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2464306" y="1740406"/>
            <a:ext cx="1005840" cy="96469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83" name="Shape 783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46</a:t>
            </a:fld>
            <a:endParaRPr/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786" name="Shape 78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7" name="Shape 78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8" name="Shape 788"/>
          <p:cNvSpPr/>
          <p:nvPr/>
        </p:nvSpPr>
        <p:spPr>
          <a:xfrm>
            <a:off x="598930" y="303274"/>
            <a:ext cx="7491984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9" name="Shape 789"/>
          <p:cNvSpPr/>
          <p:nvPr/>
        </p:nvSpPr>
        <p:spPr>
          <a:xfrm>
            <a:off x="733043" y="1022602"/>
            <a:ext cx="7191758" cy="50733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0" name="Shape 790"/>
          <p:cNvSpPr/>
          <p:nvPr/>
        </p:nvSpPr>
        <p:spPr>
          <a:xfrm>
            <a:off x="1371599" y="4588764"/>
            <a:ext cx="272797" cy="3962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1" name="Shape 791"/>
          <p:cNvSpPr/>
          <p:nvPr/>
        </p:nvSpPr>
        <p:spPr>
          <a:xfrm>
            <a:off x="1066800" y="3960876"/>
            <a:ext cx="272796" cy="41452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2" name="Shape 792"/>
          <p:cNvSpPr/>
          <p:nvPr/>
        </p:nvSpPr>
        <p:spPr>
          <a:xfrm>
            <a:off x="1636776" y="2769106"/>
            <a:ext cx="268225" cy="2346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3" name="Shape 793"/>
          <p:cNvSpPr/>
          <p:nvPr/>
        </p:nvSpPr>
        <p:spPr>
          <a:xfrm>
            <a:off x="990599" y="2150364"/>
            <a:ext cx="422150" cy="39624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94" name="Shape 794"/>
          <p:cNvSpPr/>
          <p:nvPr/>
        </p:nvSpPr>
        <p:spPr>
          <a:xfrm>
            <a:off x="685800" y="3308603"/>
            <a:ext cx="1981200" cy="283791"/>
          </a:xfrm>
          <a:prstGeom prst="rect">
            <a:avLst/>
          </a:prstGeom>
          <a:solidFill>
            <a:srgbClr val="FC823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06679">
              <a:spcBef>
                <a:spcPts val="700"/>
              </a:spcBef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All but</a:t>
            </a:r>
            <a:r>
              <a:rPr spc="-104"/>
              <a:t> </a:t>
            </a:r>
            <a:r>
              <a:t>temporal</a:t>
            </a:r>
          </a:p>
        </p:txBody>
      </p:sp>
      <p:sp>
        <p:nvSpPr>
          <p:cNvPr id="795" name="Shape 795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96" name="Shape 796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30</a:t>
            </a:r>
          </a:p>
        </p:txBody>
      </p:sp>
      <p:sp>
        <p:nvSpPr>
          <p:cNvPr id="797" name="Shape 797"/>
          <p:cNvSpPr/>
          <p:nvPr/>
        </p:nvSpPr>
        <p:spPr>
          <a:xfrm>
            <a:off x="1420749" y="6170371"/>
            <a:ext cx="5907405" cy="51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3600" spc="-5">
                <a:latin typeface="Arial"/>
                <a:ea typeface="Arial"/>
                <a:cs typeface="Arial"/>
                <a:sym typeface="Arial"/>
              </a:defRPr>
            </a:pPr>
            <a:r>
              <a:t>Will a cascade </a:t>
            </a:r>
            <a:r>
              <a:rPr spc="0"/>
              <a:t>double</a:t>
            </a:r>
            <a:r>
              <a:rPr spc="-50"/>
              <a:t> </a:t>
            </a:r>
            <a:r>
              <a:rPr spc="0"/>
              <a:t>(</a:t>
            </a:r>
            <a:r>
              <a:rPr i="1" spc="0"/>
              <a:t>k=5</a:t>
            </a:r>
            <a:r>
              <a:rPr spc="0"/>
              <a:t>)?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800" name="Shape 800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</a:t>
            </a:r>
            <a:r>
              <a:rPr spc="-100"/>
              <a:t>does predictability </a:t>
            </a:r>
            <a:r>
              <a:t>change</a:t>
            </a:r>
          </a:p>
          <a:p>
            <a:pPr indent="477519">
              <a:defRPr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with</a:t>
            </a:r>
            <a:r>
              <a:rPr spc="-100"/>
              <a:t> </a:t>
            </a:r>
            <a:r>
              <a:rPr i="1" spc="-100"/>
              <a:t>k</a:t>
            </a:r>
            <a:r>
              <a:rPr spc="-100"/>
              <a:t>?</a:t>
            </a:r>
          </a:p>
        </p:txBody>
      </p:sp>
      <p:sp>
        <p:nvSpPr>
          <p:cNvPr id="801" name="Shape 801"/>
          <p:cNvSpPr/>
          <p:nvPr/>
        </p:nvSpPr>
        <p:spPr>
          <a:xfrm>
            <a:off x="956868" y="4326508"/>
            <a:ext cx="447676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600"/>
              </a:spcBef>
              <a:defRPr sz="2800" spc="-5">
                <a:solidFill>
                  <a:srgbClr val="E66C7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500"/>
              </a:spcBef>
              <a:defRPr sz="2800" spc="-5">
                <a:solidFill>
                  <a:srgbClr val="E66C7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802" name="Shape 802"/>
          <p:cNvSpPr/>
          <p:nvPr/>
        </p:nvSpPr>
        <p:spPr>
          <a:xfrm>
            <a:off x="457199" y="2744722"/>
            <a:ext cx="1581914" cy="7909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7257" y="3806697"/>
            <a:ext cx="1628776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&gt; </a:t>
            </a:r>
            <a:r>
              <a:rPr spc="-10"/>
              <a:t>10</a:t>
            </a:r>
            <a:r>
              <a:rPr spc="-80"/>
              <a:t> </a:t>
            </a:r>
            <a:r>
              <a:rPr spc="-5"/>
              <a:t>reshares?</a:t>
            </a:r>
          </a:p>
        </p:txBody>
      </p:sp>
      <p:sp>
        <p:nvSpPr>
          <p:cNvPr id="804" name="Shape 804"/>
          <p:cNvSpPr/>
          <p:nvPr/>
        </p:nvSpPr>
        <p:spPr>
          <a:xfrm>
            <a:off x="676757" y="3806697"/>
            <a:ext cx="116649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</a:t>
            </a:r>
            <a:r>
              <a:rPr spc="-95"/>
              <a:t> </a:t>
            </a:r>
            <a:r>
              <a:t>reshares</a:t>
            </a:r>
          </a:p>
        </p:txBody>
      </p:sp>
      <p:sp>
        <p:nvSpPr>
          <p:cNvPr id="805" name="Shape 805"/>
          <p:cNvSpPr/>
          <p:nvPr/>
        </p:nvSpPr>
        <p:spPr>
          <a:xfrm>
            <a:off x="5029199" y="2702050"/>
            <a:ext cx="1338074" cy="103632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6" name="Shape 806"/>
          <p:cNvSpPr/>
          <p:nvPr/>
        </p:nvSpPr>
        <p:spPr>
          <a:xfrm>
            <a:off x="2510027" y="2753866"/>
            <a:ext cx="1717548" cy="9585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7" name="Shape 807"/>
          <p:cNvSpPr/>
          <p:nvPr/>
        </p:nvSpPr>
        <p:spPr>
          <a:xfrm>
            <a:off x="6882382" y="2590800"/>
            <a:ext cx="2185418" cy="126034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8" name="Shape 808"/>
          <p:cNvSpPr/>
          <p:nvPr/>
        </p:nvSpPr>
        <p:spPr>
          <a:xfrm>
            <a:off x="6477000" y="2973322"/>
            <a:ext cx="3810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70" y="0"/>
                </a:moveTo>
                <a:lnTo>
                  <a:pt x="6170" y="6087"/>
                </a:lnTo>
                <a:lnTo>
                  <a:pt x="0" y="6087"/>
                </a:lnTo>
                <a:lnTo>
                  <a:pt x="0" y="15513"/>
                </a:lnTo>
                <a:lnTo>
                  <a:pt x="6170" y="15513"/>
                </a:lnTo>
                <a:lnTo>
                  <a:pt x="6170" y="21600"/>
                </a:lnTo>
                <a:lnTo>
                  <a:pt x="21600" y="10800"/>
                </a:lnTo>
                <a:lnTo>
                  <a:pt x="6170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6798691" y="3794124"/>
            <a:ext cx="1628776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&gt; </a:t>
            </a:r>
            <a:r>
              <a:rPr spc="-10"/>
              <a:t>40</a:t>
            </a:r>
            <a:r>
              <a:rPr spc="-90"/>
              <a:t> </a:t>
            </a:r>
            <a:r>
              <a:rPr spc="-5"/>
              <a:t>reshares?</a:t>
            </a:r>
          </a:p>
        </p:txBody>
      </p:sp>
      <p:sp>
        <p:nvSpPr>
          <p:cNvPr id="810" name="Shape 810"/>
          <p:cNvSpPr/>
          <p:nvPr/>
        </p:nvSpPr>
        <p:spPr>
          <a:xfrm>
            <a:off x="5038724" y="3794124"/>
            <a:ext cx="1292862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</a:t>
            </a:r>
            <a:r>
              <a:rPr spc="-95"/>
              <a:t> </a:t>
            </a:r>
            <a:r>
              <a:t>reshares</a:t>
            </a:r>
          </a:p>
        </p:txBody>
      </p:sp>
      <p:sp>
        <p:nvSpPr>
          <p:cNvPr id="811" name="Shape 811"/>
          <p:cNvSpPr/>
          <p:nvPr/>
        </p:nvSpPr>
        <p:spPr>
          <a:xfrm>
            <a:off x="4200271" y="2936239"/>
            <a:ext cx="623571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3400" b="1" spc="-1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vs.</a:t>
            </a:r>
          </a:p>
        </p:txBody>
      </p:sp>
      <p:sp>
        <p:nvSpPr>
          <p:cNvPr id="812" name="Shape 812"/>
          <p:cNvSpPr/>
          <p:nvPr/>
        </p:nvSpPr>
        <p:spPr>
          <a:xfrm>
            <a:off x="2057400" y="2895600"/>
            <a:ext cx="3810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70" y="0"/>
                </a:moveTo>
                <a:lnTo>
                  <a:pt x="6170" y="6087"/>
                </a:lnTo>
                <a:lnTo>
                  <a:pt x="0" y="6087"/>
                </a:lnTo>
                <a:lnTo>
                  <a:pt x="0" y="15513"/>
                </a:lnTo>
                <a:lnTo>
                  <a:pt x="6170" y="15513"/>
                </a:lnTo>
                <a:lnTo>
                  <a:pt x="6170" y="21600"/>
                </a:lnTo>
                <a:lnTo>
                  <a:pt x="21600" y="10800"/>
                </a:lnTo>
                <a:lnTo>
                  <a:pt x="6170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14" name="Shape 814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31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817" name="Shape 817"/>
          <p:cNvSpPr/>
          <p:nvPr/>
        </p:nvSpPr>
        <p:spPr>
          <a:xfrm>
            <a:off x="598930" y="310895"/>
            <a:ext cx="3930398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8" name="Shape 818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</a:t>
            </a:r>
            <a:r>
              <a:rPr spc="-100"/>
              <a:t>does predictability </a:t>
            </a:r>
            <a:r>
              <a:t>change</a:t>
            </a:r>
          </a:p>
          <a:p>
            <a:pPr indent="477519">
              <a:defRPr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with</a:t>
            </a:r>
            <a:r>
              <a:rPr spc="-100"/>
              <a:t> </a:t>
            </a:r>
            <a:r>
              <a:rPr i="1" spc="-100"/>
              <a:t>k</a:t>
            </a:r>
            <a:r>
              <a:rPr spc="-100"/>
              <a:t>?</a:t>
            </a:r>
          </a:p>
        </p:txBody>
      </p:sp>
      <p:sp>
        <p:nvSpPr>
          <p:cNvPr id="819" name="Shape 819"/>
          <p:cNvSpPr/>
          <p:nvPr/>
        </p:nvSpPr>
        <p:spPr>
          <a:xfrm>
            <a:off x="457199" y="2744722"/>
            <a:ext cx="1581914" cy="7909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5029199" y="2702050"/>
            <a:ext cx="1338074" cy="10363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2510027" y="2753866"/>
            <a:ext cx="1717548" cy="95859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2" name="Shape 822"/>
          <p:cNvSpPr/>
          <p:nvPr/>
        </p:nvSpPr>
        <p:spPr>
          <a:xfrm>
            <a:off x="6882382" y="2590800"/>
            <a:ext cx="2185418" cy="126034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3" name="Shape 823"/>
          <p:cNvSpPr/>
          <p:nvPr/>
        </p:nvSpPr>
        <p:spPr>
          <a:xfrm>
            <a:off x="6477000" y="2973322"/>
            <a:ext cx="3810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70" y="0"/>
                </a:moveTo>
                <a:lnTo>
                  <a:pt x="6170" y="6087"/>
                </a:lnTo>
                <a:lnTo>
                  <a:pt x="0" y="6087"/>
                </a:lnTo>
                <a:lnTo>
                  <a:pt x="0" y="15513"/>
                </a:lnTo>
                <a:lnTo>
                  <a:pt x="6170" y="15513"/>
                </a:lnTo>
                <a:lnTo>
                  <a:pt x="6170" y="21600"/>
                </a:lnTo>
                <a:lnTo>
                  <a:pt x="21600" y="10800"/>
                </a:lnTo>
                <a:lnTo>
                  <a:pt x="6170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4" name="Shape 824"/>
          <p:cNvSpPr/>
          <p:nvPr/>
        </p:nvSpPr>
        <p:spPr>
          <a:xfrm>
            <a:off x="676756" y="2936239"/>
            <a:ext cx="7750811" cy="2883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73025" algn="ctr">
              <a:defRPr sz="3400" b="1" spc="-1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vs.</a:t>
            </a:r>
          </a:p>
          <a:p>
            <a:pPr algn="ctr">
              <a:spcBef>
                <a:spcPts val="2700"/>
              </a:spcBef>
              <a:tabLst>
                <a:tab pos="1752600" algn="l"/>
                <a:tab pos="4356100" algn="l"/>
                <a:tab pos="6121400" algn="l"/>
              </a:tabLst>
              <a:defRPr b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  </a:t>
            </a:r>
            <a:r>
              <a:rPr spc="100"/>
              <a:t> </a:t>
            </a:r>
            <a:r>
              <a:t>reshares	</a:t>
            </a:r>
            <a:r>
              <a:rPr spc="0"/>
              <a:t>&gt; </a:t>
            </a:r>
            <a:r>
              <a:rPr spc="50"/>
              <a:t> </a:t>
            </a:r>
            <a:r>
              <a:rPr spc="-10"/>
              <a:t>10 </a:t>
            </a:r>
            <a:r>
              <a:rPr spc="60"/>
              <a:t> </a:t>
            </a:r>
            <a:r>
              <a:t>reshares?	</a:t>
            </a:r>
            <a:r>
              <a:rPr sz="2700" spc="-7" baseline="3086"/>
              <a:t>20  </a:t>
            </a:r>
            <a:r>
              <a:rPr sz="2700" spc="150" baseline="3086"/>
              <a:t> </a:t>
            </a:r>
            <a:r>
              <a:rPr sz="2700" spc="-7" baseline="3086"/>
              <a:t>reshares	</a:t>
            </a:r>
            <a:r>
              <a:rPr sz="2700" spc="0" baseline="3086"/>
              <a:t>&gt; </a:t>
            </a:r>
            <a:r>
              <a:rPr sz="2700" spc="-15" baseline="3086"/>
              <a:t>40</a:t>
            </a:r>
            <a:r>
              <a:rPr sz="2700" spc="-135" baseline="3086"/>
              <a:t> </a:t>
            </a:r>
            <a:r>
              <a:rPr sz="2700" spc="-7" baseline="3086"/>
              <a:t>reshares?</a:t>
            </a:r>
          </a:p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2700" spc="-7" baseline="3086"/>
          </a:p>
          <a:p>
            <a:pPr marL="567055" indent="-274320">
              <a:buClr>
                <a:srgbClr val="5FB5CC"/>
              </a:buClr>
              <a:buSzPct val="100000"/>
              <a:buFont typeface="Wingdings"/>
              <a:buChar char="▪"/>
              <a:tabLst>
                <a:tab pos="558800" algn="l"/>
              </a:tabLst>
              <a:defRPr sz="3200" b="1" spc="-80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Two </a:t>
            </a:r>
            <a:r>
              <a:rPr spc="0"/>
              <a:t>opposing</a:t>
            </a:r>
            <a:r>
              <a:rPr spc="-45"/>
              <a:t> </a:t>
            </a:r>
            <a:r>
              <a:rPr spc="-5"/>
              <a:t>arguments:</a:t>
            </a:r>
          </a:p>
          <a:p>
            <a:pPr marL="831850" lvl="1" indent="-228600">
              <a:spcBef>
                <a:spcPts val="600"/>
              </a:spcBef>
              <a:buClr>
                <a:srgbClr val="E66C7C"/>
              </a:buClr>
              <a:buSzPct val="100000"/>
              <a:buFont typeface="Wingdings"/>
              <a:buChar char="▪"/>
              <a:tabLst>
                <a:tab pos="825500" algn="l"/>
              </a:tabLst>
              <a:defRPr sz="2800" b="1" spc="-10">
                <a:latin typeface="Arial"/>
                <a:ea typeface="Arial"/>
                <a:cs typeface="Arial"/>
                <a:sym typeface="Arial"/>
              </a:defRPr>
            </a:pPr>
            <a:r>
              <a:t>Easy: </a:t>
            </a:r>
            <a:r>
              <a:rPr spc="-5"/>
              <a:t>see more of the</a:t>
            </a:r>
            <a:r>
              <a:rPr spc="60"/>
              <a:t> </a:t>
            </a:r>
            <a:r>
              <a:rPr spc="-5"/>
              <a:t>cascade</a:t>
            </a:r>
          </a:p>
          <a:p>
            <a:pPr marL="831850" lvl="1" indent="-228600">
              <a:spcBef>
                <a:spcPts val="600"/>
              </a:spcBef>
              <a:buClr>
                <a:srgbClr val="E66C7C"/>
              </a:buClr>
              <a:buSzPct val="100000"/>
              <a:buFont typeface="Wingdings"/>
              <a:buChar char="▪"/>
              <a:tabLst>
                <a:tab pos="825500" algn="l"/>
              </a:tabLst>
              <a:defRPr sz="2800" b="1" spc="-5">
                <a:latin typeface="Arial"/>
                <a:ea typeface="Arial"/>
                <a:cs typeface="Arial"/>
                <a:sym typeface="Arial"/>
              </a:defRPr>
            </a:pPr>
            <a:r>
              <a:t>Hard: predict farther into the</a:t>
            </a:r>
            <a:r>
              <a:rPr spc="65"/>
              <a:t> </a:t>
            </a:r>
            <a:r>
              <a:t>future</a:t>
            </a:r>
          </a:p>
        </p:txBody>
      </p:sp>
      <p:sp>
        <p:nvSpPr>
          <p:cNvPr id="825" name="Shape 825"/>
          <p:cNvSpPr/>
          <p:nvPr/>
        </p:nvSpPr>
        <p:spPr>
          <a:xfrm>
            <a:off x="2057400" y="2895600"/>
            <a:ext cx="3810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70" y="0"/>
                </a:moveTo>
                <a:lnTo>
                  <a:pt x="6170" y="6087"/>
                </a:lnTo>
                <a:lnTo>
                  <a:pt x="0" y="6087"/>
                </a:lnTo>
                <a:lnTo>
                  <a:pt x="0" y="15513"/>
                </a:lnTo>
                <a:lnTo>
                  <a:pt x="6170" y="15513"/>
                </a:lnTo>
                <a:lnTo>
                  <a:pt x="6170" y="21600"/>
                </a:lnTo>
                <a:lnTo>
                  <a:pt x="21600" y="10800"/>
                </a:lnTo>
                <a:lnTo>
                  <a:pt x="6170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26" name="Shape 82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27" name="Shape 827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31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207" name="Shape 207"/>
          <p:cNvSpPr/>
          <p:nvPr/>
        </p:nvSpPr>
        <p:spPr>
          <a:xfrm>
            <a:off x="598930" y="303274"/>
            <a:ext cx="6336794" cy="5090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D50092"/>
                </a:solidFill>
              </a:defRPr>
            </a:pPr>
            <a:r>
              <a:t>Networks provide </a:t>
            </a:r>
            <a:r>
              <a:rPr spc="0"/>
              <a:t>a </a:t>
            </a:r>
            <a:r>
              <a:t>skeleton for</a:t>
            </a:r>
          </a:p>
          <a:p>
            <a:pPr indent="477519">
              <a:defRPr>
                <a:solidFill>
                  <a:srgbClr val="D50092"/>
                </a:solidFill>
              </a:defRPr>
            </a:pPr>
            <a:r>
              <a:t>the diffusion and </a:t>
            </a:r>
            <a:r>
              <a:rPr spc="-100"/>
              <a:t>flow </a:t>
            </a:r>
            <a:r>
              <a:t>of</a:t>
            </a:r>
            <a:r>
              <a:rPr spc="-100"/>
              <a:t> </a:t>
            </a:r>
            <a:r>
              <a:rPr i="1" spc="-100"/>
              <a:t>information</a:t>
            </a:r>
            <a:r>
              <a:rPr spc="-100"/>
              <a:t>!</a:t>
            </a:r>
          </a:p>
        </p:txBody>
      </p:sp>
      <p:sp>
        <p:nvSpPr>
          <p:cNvPr id="209" name="Shape 20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10" name="Shape 210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582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618235" y="2455797"/>
            <a:ext cx="7679057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3600" b="1" spc="-10"/>
            </a:pPr>
            <a:r>
              <a:t>More</a:t>
            </a:r>
            <a:r>
              <a:rPr spc="-85"/>
              <a:t> </a:t>
            </a:r>
            <a:r>
              <a:rPr spc="-15"/>
              <a:t>generally:</a:t>
            </a:r>
          </a:p>
          <a:p>
            <a:pPr marL="332740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z="3600" b="1" spc="-10">
                <a:solidFill>
                  <a:srgbClr val="FF0066"/>
                </a:solidFill>
              </a:defRPr>
            </a:pPr>
            <a:r>
              <a:t>Contagion: </a:t>
            </a:r>
            <a:r>
              <a:rPr>
                <a:solidFill>
                  <a:srgbClr val="0000FF"/>
                </a:solidFill>
              </a:rPr>
              <a:t>Behavior </a:t>
            </a:r>
            <a:r>
              <a:rPr spc="-15">
                <a:solidFill>
                  <a:srgbClr val="0000FF"/>
                </a:solidFill>
              </a:rPr>
              <a:t>that </a:t>
            </a:r>
            <a:r>
              <a:rPr>
                <a:solidFill>
                  <a:srgbClr val="0000FF"/>
                </a:solidFill>
              </a:rPr>
              <a:t>spreads</a:t>
            </a:r>
            <a:r>
              <a:rPr spc="34">
                <a:solidFill>
                  <a:srgbClr val="0000FF"/>
                </a:solidFill>
              </a:rPr>
              <a:t> </a:t>
            </a:r>
            <a:r>
              <a:rPr spc="-15">
                <a:solidFill>
                  <a:srgbClr val="0000FF"/>
                </a:solidFill>
              </a:rPr>
              <a:t>from</a:t>
            </a:r>
          </a:p>
          <a:p>
            <a:pPr indent="332740">
              <a:defRPr sz="3600" b="1">
                <a:solidFill>
                  <a:srgbClr val="0000FF"/>
                </a:solidFill>
              </a:defRPr>
            </a:pPr>
            <a:r>
              <a:t>a node </a:t>
            </a:r>
            <a:r>
              <a:rPr spc="-20"/>
              <a:t>to </a:t>
            </a:r>
            <a:r>
              <a:t>node </a:t>
            </a:r>
            <a:r>
              <a:rPr spc="-25"/>
              <a:t>like </a:t>
            </a:r>
            <a:r>
              <a:t>an</a:t>
            </a:r>
            <a:r>
              <a:rPr spc="-60"/>
              <a:t> </a:t>
            </a:r>
            <a:r>
              <a:rPr spc="-5"/>
              <a:t>epidemic</a:t>
            </a:r>
          </a:p>
          <a:p>
            <a:pPr marL="625475" lvl="1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 spc="-10"/>
            </a:pPr>
            <a:r>
              <a:t>News, </a:t>
            </a:r>
            <a:r>
              <a:rPr spc="-5"/>
              <a:t>opinions,</a:t>
            </a:r>
            <a:r>
              <a:rPr spc="-30"/>
              <a:t> </a:t>
            </a:r>
            <a:r>
              <a:rPr spc="-15"/>
              <a:t>rumors</a:t>
            </a:r>
          </a:p>
          <a:p>
            <a:pPr marL="625475" lvl="1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 spc="-15"/>
            </a:pPr>
            <a:r>
              <a:t>Word-of-mouth </a:t>
            </a:r>
            <a:r>
              <a:rPr spc="0"/>
              <a:t>and </a:t>
            </a:r>
            <a:r>
              <a:rPr spc="-10"/>
              <a:t>product</a:t>
            </a:r>
            <a:r>
              <a:rPr spc="-20"/>
              <a:t> </a:t>
            </a:r>
            <a:r>
              <a:rPr spc="-5"/>
              <a:t>adoptions</a:t>
            </a:r>
          </a:p>
          <a:p>
            <a:pPr marL="625475" lvl="1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 spc="-15"/>
            </a:pPr>
            <a:r>
              <a:t>Political</a:t>
            </a:r>
            <a:r>
              <a:rPr spc="-45"/>
              <a:t> </a:t>
            </a:r>
            <a:r>
              <a:rPr spc="-10"/>
              <a:t>mobilization</a:t>
            </a:r>
          </a:p>
          <a:p>
            <a:pPr marL="625475" lvl="1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 spc="-15"/>
            </a:pPr>
            <a:r>
              <a:t>Infectious</a:t>
            </a:r>
            <a:r>
              <a:rPr spc="-20"/>
              <a:t> </a:t>
            </a:r>
            <a:r>
              <a:rPr spc="-5"/>
              <a:t>diseases</a:t>
            </a: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830" name="Shape 830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1" name="Shape 831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2" name="Shape 832"/>
          <p:cNvSpPr/>
          <p:nvPr/>
        </p:nvSpPr>
        <p:spPr>
          <a:xfrm>
            <a:off x="294131" y="310895"/>
            <a:ext cx="8770620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3" name="Shape 833"/>
          <p:cNvSpPr/>
          <p:nvPr/>
        </p:nvSpPr>
        <p:spPr>
          <a:xfrm>
            <a:off x="228600" y="1295399"/>
            <a:ext cx="8686800" cy="52456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4" name="Shape 83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35" name="Shape 835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50</a:t>
            </a:fld>
            <a:endParaRPr/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838" name="Shape 838"/>
          <p:cNvSpPr/>
          <p:nvPr/>
        </p:nvSpPr>
        <p:spPr>
          <a:xfrm>
            <a:off x="6882382" y="3244594"/>
            <a:ext cx="2261617" cy="12588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9" name="Shape 839"/>
          <p:cNvSpPr/>
          <p:nvPr/>
        </p:nvSpPr>
        <p:spPr>
          <a:xfrm>
            <a:off x="598930" y="310895"/>
            <a:ext cx="3930398" cy="6492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0" name="Shape 840"/>
          <p:cNvSpPr>
            <a:spLocks noGrp="1"/>
          </p:cNvSpPr>
          <p:nvPr>
            <p:ph type="title"/>
          </p:nvPr>
        </p:nvSpPr>
        <p:spPr>
          <a:xfrm>
            <a:off x="618236" y="1374902"/>
            <a:ext cx="8116569" cy="548641"/>
          </a:xfrm>
          <a:prstGeom prst="rect">
            <a:avLst/>
          </a:prstGeom>
        </p:spPr>
        <p:txBody>
          <a:bodyPr/>
          <a:lstStyle/>
          <a:p>
            <a:pPr marL="332740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Fix the </a:t>
            </a:r>
            <a:r>
              <a:rPr spc="-100"/>
              <a:t>minimum </a:t>
            </a:r>
            <a:r>
              <a:t>cascade size </a:t>
            </a:r>
            <a:r>
              <a:rPr i="1"/>
              <a:t>R ≥</a:t>
            </a:r>
            <a:r>
              <a:rPr i="1" spc="-100"/>
              <a:t> </a:t>
            </a:r>
            <a:r>
              <a:rPr i="1"/>
              <a:t>k</a:t>
            </a:r>
          </a:p>
        </p:txBody>
      </p:sp>
      <p:sp>
        <p:nvSpPr>
          <p:cNvPr id="841" name="Shape 841"/>
          <p:cNvSpPr/>
          <p:nvPr/>
        </p:nvSpPr>
        <p:spPr>
          <a:xfrm>
            <a:off x="115822" y="3476244"/>
            <a:ext cx="1636778" cy="7909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2" name="Shape 842"/>
          <p:cNvSpPr/>
          <p:nvPr/>
        </p:nvSpPr>
        <p:spPr>
          <a:xfrm>
            <a:off x="5029199" y="3355847"/>
            <a:ext cx="1385317" cy="10363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3" name="Shape 843"/>
          <p:cNvSpPr/>
          <p:nvPr/>
        </p:nvSpPr>
        <p:spPr>
          <a:xfrm>
            <a:off x="2162555" y="3124199"/>
            <a:ext cx="2180845" cy="12999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1667255" y="3619500"/>
            <a:ext cx="448056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65" y="0"/>
                </a:moveTo>
                <a:lnTo>
                  <a:pt x="6165" y="6087"/>
                </a:lnTo>
                <a:lnTo>
                  <a:pt x="0" y="6087"/>
                </a:lnTo>
                <a:lnTo>
                  <a:pt x="0" y="15513"/>
                </a:lnTo>
                <a:lnTo>
                  <a:pt x="6165" y="15513"/>
                </a:lnTo>
                <a:lnTo>
                  <a:pt x="6165" y="21600"/>
                </a:lnTo>
                <a:lnTo>
                  <a:pt x="21600" y="10800"/>
                </a:lnTo>
                <a:lnTo>
                  <a:pt x="6165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486144" y="3625596"/>
            <a:ext cx="448056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65" y="0"/>
                </a:moveTo>
                <a:lnTo>
                  <a:pt x="6165" y="6087"/>
                </a:lnTo>
                <a:lnTo>
                  <a:pt x="0" y="6087"/>
                </a:lnTo>
                <a:lnTo>
                  <a:pt x="0" y="15513"/>
                </a:lnTo>
                <a:lnTo>
                  <a:pt x="6165" y="15513"/>
                </a:lnTo>
                <a:lnTo>
                  <a:pt x="6165" y="21600"/>
                </a:lnTo>
                <a:lnTo>
                  <a:pt x="21600" y="10800"/>
                </a:lnTo>
                <a:lnTo>
                  <a:pt x="6165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46" name="Shape 846"/>
          <p:cNvSpPr/>
          <p:nvPr/>
        </p:nvSpPr>
        <p:spPr>
          <a:xfrm>
            <a:off x="292404" y="1923921"/>
            <a:ext cx="8251826" cy="4508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658494" marR="727075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647700" algn="l"/>
              </a:tabLst>
              <a:defRPr sz="3600" b="1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</a:t>
            </a:r>
            <a:r>
              <a:rPr spc="-5"/>
              <a:t>does predictability change  </a:t>
            </a:r>
            <a:r>
              <a:t>with</a:t>
            </a:r>
            <a:r>
              <a:rPr spc="-100"/>
              <a:t> </a:t>
            </a:r>
            <a:r>
              <a:rPr i="1" spc="-5"/>
              <a:t>k</a:t>
            </a:r>
            <a:r>
              <a:rPr spc="-5"/>
              <a:t>?</a:t>
            </a:r>
          </a:p>
          <a:p>
            <a:pPr>
              <a:defRPr sz="39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pc="-5"/>
          </a:p>
          <a:p>
            <a:pPr indent="397509" algn="ctr">
              <a:defRPr sz="3400" b="1" spc="-1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vs.</a:t>
            </a:r>
          </a:p>
          <a:p>
            <a:pPr indent="12700">
              <a:spcBef>
                <a:spcPts val="2500"/>
              </a:spcBef>
              <a:tabLst>
                <a:tab pos="2057400" algn="l"/>
                <a:tab pos="4851400" algn="l"/>
                <a:tab pos="6692900" algn="l"/>
              </a:tabLst>
              <a:defRPr sz="2700" b="1" baseline="1543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  </a:t>
            </a:r>
            <a:r>
              <a:rPr spc="89"/>
              <a:t> </a:t>
            </a:r>
            <a:r>
              <a:rPr spc="-7"/>
              <a:t>reshares	</a:t>
            </a:r>
            <a:r>
              <a:t>&gt;40  </a:t>
            </a:r>
            <a:r>
              <a:rPr spc="82"/>
              <a:t> </a:t>
            </a:r>
            <a:r>
              <a:rPr spc="-7"/>
              <a:t>reshares?	</a:t>
            </a:r>
            <a:r>
              <a:rPr sz="1800" spc="-5" baseline="0"/>
              <a:t>20  </a:t>
            </a:r>
            <a:r>
              <a:rPr sz="1800" spc="75" baseline="0"/>
              <a:t> </a:t>
            </a:r>
            <a:r>
              <a:rPr sz="1800" spc="-5" baseline="0"/>
              <a:t>reshares	&gt;40</a:t>
            </a:r>
            <a:r>
              <a:rPr sz="1800" spc="-85" baseline="0"/>
              <a:t> </a:t>
            </a:r>
            <a:r>
              <a:rPr sz="1800" spc="-5" baseline="0"/>
              <a:t>reshares?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z="1800" spc="-5" baseline="0"/>
          </a:p>
          <a:p>
            <a:pPr marL="951230" marR="439419" indent="-274319">
              <a:buClr>
                <a:srgbClr val="5FB5CC"/>
              </a:buClr>
              <a:buSzPct val="100000"/>
              <a:buFont typeface="Wingdings"/>
              <a:buChar char="▪"/>
              <a:tabLst>
                <a:tab pos="939800" algn="l"/>
              </a:tabLst>
              <a:defRPr sz="3200" b="1">
                <a:latin typeface="Arial"/>
                <a:ea typeface="Arial"/>
                <a:cs typeface="Arial"/>
                <a:sym typeface="Arial"/>
              </a:defRPr>
            </a:pPr>
            <a:r>
              <a:t>Is there a “sweet” spot when we  </a:t>
            </a:r>
            <a:r>
              <a:rPr spc="-5"/>
              <a:t>have </a:t>
            </a:r>
            <a:r>
              <a:t>enough information to be</a:t>
            </a:r>
            <a:r>
              <a:rPr spc="-170"/>
              <a:t> </a:t>
            </a:r>
            <a:r>
              <a:rPr spc="-5"/>
              <a:t>able  </a:t>
            </a:r>
            <a:r>
              <a:t>to</a:t>
            </a:r>
            <a:r>
              <a:rPr spc="-75"/>
              <a:t> </a:t>
            </a:r>
            <a:r>
              <a:rPr spc="-5"/>
              <a:t>predict?</a:t>
            </a:r>
          </a:p>
        </p:txBody>
      </p:sp>
      <p:sp>
        <p:nvSpPr>
          <p:cNvPr id="847" name="Shape 84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48" name="Shape 848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51</a:t>
            </a:fld>
            <a:endParaRPr/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851" name="Shape 851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217931" y="310895"/>
            <a:ext cx="8770620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381000" y="1444751"/>
            <a:ext cx="8382000" cy="48798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5" name="Shape 855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56" name="Shape 856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52</a:t>
            </a:fld>
            <a:endParaRPr/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859" name="Shape 859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1" name="Shape 861"/>
          <p:cNvSpPr/>
          <p:nvPr/>
        </p:nvSpPr>
        <p:spPr>
          <a:xfrm>
            <a:off x="598930" y="310894"/>
            <a:ext cx="8058913" cy="6309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2" name="Shape 862"/>
          <p:cNvSpPr/>
          <p:nvPr/>
        </p:nvSpPr>
        <p:spPr>
          <a:xfrm>
            <a:off x="618235" y="5338267"/>
            <a:ext cx="7611111" cy="105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 algn="ctr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z="3600" b="1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spc="-5"/>
              <a:t>original </a:t>
            </a:r>
            <a:r>
              <a:t>post (and poster)</a:t>
            </a:r>
            <a:r>
              <a:rPr spc="-65"/>
              <a:t> </a:t>
            </a:r>
            <a:r>
              <a:t>get</a:t>
            </a:r>
          </a:p>
          <a:p>
            <a:pPr indent="15875" algn="ctr">
              <a:lnSpc>
                <a:spcPts val="4200"/>
              </a:lnSpc>
              <a:defRPr sz="3600" b="1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less </a:t>
            </a:r>
            <a:r>
              <a:rPr spc="-5"/>
              <a:t>important with increasing</a:t>
            </a:r>
            <a:r>
              <a:rPr spc="5"/>
              <a:t> </a:t>
            </a:r>
            <a:r>
              <a:rPr i="1"/>
              <a:t>k</a:t>
            </a:r>
          </a:p>
        </p:txBody>
      </p:sp>
      <p:sp>
        <p:nvSpPr>
          <p:cNvPr id="863" name="Shape 863"/>
          <p:cNvSpPr/>
          <p:nvPr/>
        </p:nvSpPr>
        <p:spPr>
          <a:xfrm>
            <a:off x="0" y="1443227"/>
            <a:ext cx="8993124" cy="37383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4" name="Shape 86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65" name="Shape 865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53</a:t>
            </a:fld>
            <a:endParaRPr/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868" name="Shape 868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69" name="Shape 869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0" name="Shape 870"/>
          <p:cNvSpPr/>
          <p:nvPr/>
        </p:nvSpPr>
        <p:spPr>
          <a:xfrm>
            <a:off x="598930" y="310894"/>
            <a:ext cx="8058913" cy="6309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1" name="Shape 871"/>
          <p:cNvSpPr/>
          <p:nvPr/>
        </p:nvSpPr>
        <p:spPr>
          <a:xfrm>
            <a:off x="618235" y="5040650"/>
            <a:ext cx="7220586" cy="1468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332740" marR="5080" indent="-320040">
              <a:lnSpc>
                <a:spcPct val="887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z="3600" b="1" spc="-5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Successful cascades get many  views </a:t>
            </a:r>
            <a:r>
              <a:rPr spc="-40"/>
              <a:t>quickly, </a:t>
            </a:r>
            <a:r>
              <a:rPr spc="0"/>
              <a:t>and </a:t>
            </a:r>
            <a:r>
              <a:t>achieve high  conversion</a:t>
            </a:r>
            <a:r>
              <a:rPr spc="-65"/>
              <a:t> </a:t>
            </a:r>
            <a:r>
              <a:rPr spc="0"/>
              <a:t>rates</a:t>
            </a:r>
          </a:p>
        </p:txBody>
      </p:sp>
      <p:sp>
        <p:nvSpPr>
          <p:cNvPr id="872" name="Shape 872"/>
          <p:cNvSpPr/>
          <p:nvPr/>
        </p:nvSpPr>
        <p:spPr>
          <a:xfrm>
            <a:off x="304800" y="1461515"/>
            <a:ext cx="8534400" cy="349148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3" name="Shape 87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74" name="Shape 874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54</a:t>
            </a:fld>
            <a:endParaRPr/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877" name="Shape 877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8" name="Shape 878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79" name="Shape 879"/>
          <p:cNvSpPr/>
          <p:nvPr/>
        </p:nvSpPr>
        <p:spPr>
          <a:xfrm>
            <a:off x="120395" y="310894"/>
            <a:ext cx="8692896" cy="5013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0" name="Shape 880"/>
          <p:cNvSpPr/>
          <p:nvPr/>
        </p:nvSpPr>
        <p:spPr>
          <a:xfrm>
            <a:off x="690371" y="1495044"/>
            <a:ext cx="7763258" cy="4905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1" name="Shape 88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82" name="Shape 882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55</a:t>
            </a:fld>
            <a:endParaRPr/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885" name="Shape 885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6" name="Shape 886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7" name="Shape 887"/>
          <p:cNvSpPr/>
          <p:nvPr/>
        </p:nvSpPr>
        <p:spPr>
          <a:xfrm>
            <a:off x="5818632" y="3971543"/>
            <a:ext cx="1365505" cy="142951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8" name="Shape 888"/>
          <p:cNvSpPr/>
          <p:nvPr/>
        </p:nvSpPr>
        <p:spPr>
          <a:xfrm>
            <a:off x="792480" y="4114798"/>
            <a:ext cx="463295" cy="27233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89" name="Shape 889"/>
          <p:cNvSpPr/>
          <p:nvPr/>
        </p:nvSpPr>
        <p:spPr>
          <a:xfrm>
            <a:off x="1548383" y="4073652"/>
            <a:ext cx="839724" cy="24566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0" name="Shape 890"/>
          <p:cNvSpPr/>
          <p:nvPr/>
        </p:nvSpPr>
        <p:spPr>
          <a:xfrm>
            <a:off x="7136892" y="3884676"/>
            <a:ext cx="1620012" cy="100888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1" name="Shape 891"/>
          <p:cNvSpPr/>
          <p:nvPr/>
        </p:nvSpPr>
        <p:spPr>
          <a:xfrm>
            <a:off x="3718052" y="3673854"/>
            <a:ext cx="876301" cy="950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z="6700" b="1" spc="-5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…</a:t>
            </a:r>
          </a:p>
        </p:txBody>
      </p:sp>
      <p:sp>
        <p:nvSpPr>
          <p:cNvPr id="892" name="Shape 892"/>
          <p:cNvSpPr/>
          <p:nvPr/>
        </p:nvSpPr>
        <p:spPr>
          <a:xfrm>
            <a:off x="1014982" y="1652017"/>
            <a:ext cx="7741921" cy="2189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4594"/>
                </a:moveTo>
                <a:lnTo>
                  <a:pt x="21468" y="4403"/>
                </a:lnTo>
                <a:lnTo>
                  <a:pt x="21335" y="4214"/>
                </a:lnTo>
                <a:lnTo>
                  <a:pt x="21202" y="4027"/>
                </a:lnTo>
                <a:lnTo>
                  <a:pt x="21069" y="3843"/>
                </a:lnTo>
                <a:lnTo>
                  <a:pt x="20936" y="3661"/>
                </a:lnTo>
                <a:lnTo>
                  <a:pt x="20802" y="3481"/>
                </a:lnTo>
                <a:lnTo>
                  <a:pt x="20669" y="3303"/>
                </a:lnTo>
                <a:lnTo>
                  <a:pt x="20535" y="3128"/>
                </a:lnTo>
                <a:lnTo>
                  <a:pt x="20395" y="2947"/>
                </a:lnTo>
                <a:lnTo>
                  <a:pt x="20255" y="2768"/>
                </a:lnTo>
                <a:lnTo>
                  <a:pt x="20115" y="2591"/>
                </a:lnTo>
                <a:lnTo>
                  <a:pt x="19975" y="2416"/>
                </a:lnTo>
                <a:lnTo>
                  <a:pt x="19834" y="2244"/>
                </a:lnTo>
                <a:lnTo>
                  <a:pt x="19694" y="2074"/>
                </a:lnTo>
                <a:lnTo>
                  <a:pt x="19553" y="1906"/>
                </a:lnTo>
                <a:lnTo>
                  <a:pt x="19412" y="1740"/>
                </a:lnTo>
                <a:lnTo>
                  <a:pt x="19271" y="1576"/>
                </a:lnTo>
                <a:lnTo>
                  <a:pt x="19132" y="1417"/>
                </a:lnTo>
                <a:lnTo>
                  <a:pt x="18994" y="1261"/>
                </a:lnTo>
                <a:lnTo>
                  <a:pt x="18855" y="1109"/>
                </a:lnTo>
                <a:lnTo>
                  <a:pt x="18715" y="963"/>
                </a:lnTo>
                <a:lnTo>
                  <a:pt x="18575" y="822"/>
                </a:lnTo>
                <a:lnTo>
                  <a:pt x="18435" y="689"/>
                </a:lnTo>
                <a:lnTo>
                  <a:pt x="18295" y="565"/>
                </a:lnTo>
                <a:lnTo>
                  <a:pt x="18154" y="450"/>
                </a:lnTo>
                <a:lnTo>
                  <a:pt x="18013" y="345"/>
                </a:lnTo>
                <a:lnTo>
                  <a:pt x="17872" y="253"/>
                </a:lnTo>
                <a:lnTo>
                  <a:pt x="17730" y="173"/>
                </a:lnTo>
                <a:lnTo>
                  <a:pt x="17587" y="107"/>
                </a:lnTo>
                <a:lnTo>
                  <a:pt x="17444" y="56"/>
                </a:lnTo>
                <a:lnTo>
                  <a:pt x="17301" y="21"/>
                </a:lnTo>
                <a:lnTo>
                  <a:pt x="17167" y="4"/>
                </a:lnTo>
                <a:lnTo>
                  <a:pt x="17034" y="0"/>
                </a:lnTo>
                <a:lnTo>
                  <a:pt x="16901" y="10"/>
                </a:lnTo>
                <a:lnTo>
                  <a:pt x="16769" y="33"/>
                </a:lnTo>
                <a:lnTo>
                  <a:pt x="16638" y="69"/>
                </a:lnTo>
                <a:lnTo>
                  <a:pt x="16507" y="118"/>
                </a:lnTo>
                <a:lnTo>
                  <a:pt x="16377" y="179"/>
                </a:lnTo>
                <a:lnTo>
                  <a:pt x="16248" y="252"/>
                </a:lnTo>
                <a:lnTo>
                  <a:pt x="16119" y="337"/>
                </a:lnTo>
                <a:lnTo>
                  <a:pt x="15990" y="433"/>
                </a:lnTo>
                <a:lnTo>
                  <a:pt x="15862" y="539"/>
                </a:lnTo>
                <a:lnTo>
                  <a:pt x="15735" y="657"/>
                </a:lnTo>
                <a:lnTo>
                  <a:pt x="15608" y="784"/>
                </a:lnTo>
                <a:lnTo>
                  <a:pt x="15481" y="921"/>
                </a:lnTo>
                <a:lnTo>
                  <a:pt x="15355" y="1068"/>
                </a:lnTo>
                <a:lnTo>
                  <a:pt x="15230" y="1224"/>
                </a:lnTo>
                <a:lnTo>
                  <a:pt x="15105" y="1389"/>
                </a:lnTo>
                <a:lnTo>
                  <a:pt x="14980" y="1562"/>
                </a:lnTo>
                <a:lnTo>
                  <a:pt x="14856" y="1743"/>
                </a:lnTo>
                <a:lnTo>
                  <a:pt x="14732" y="1932"/>
                </a:lnTo>
                <a:lnTo>
                  <a:pt x="14608" y="2129"/>
                </a:lnTo>
                <a:lnTo>
                  <a:pt x="14485" y="2333"/>
                </a:lnTo>
                <a:lnTo>
                  <a:pt x="14362" y="2543"/>
                </a:lnTo>
                <a:lnTo>
                  <a:pt x="14240" y="2760"/>
                </a:lnTo>
                <a:lnTo>
                  <a:pt x="14118" y="2983"/>
                </a:lnTo>
                <a:lnTo>
                  <a:pt x="13996" y="3211"/>
                </a:lnTo>
                <a:lnTo>
                  <a:pt x="13874" y="3445"/>
                </a:lnTo>
                <a:lnTo>
                  <a:pt x="13753" y="3685"/>
                </a:lnTo>
                <a:lnTo>
                  <a:pt x="13632" y="3928"/>
                </a:lnTo>
                <a:lnTo>
                  <a:pt x="13511" y="4176"/>
                </a:lnTo>
                <a:lnTo>
                  <a:pt x="13390" y="4429"/>
                </a:lnTo>
                <a:lnTo>
                  <a:pt x="13270" y="4684"/>
                </a:lnTo>
                <a:lnTo>
                  <a:pt x="13150" y="4943"/>
                </a:lnTo>
                <a:lnTo>
                  <a:pt x="13030" y="5205"/>
                </a:lnTo>
                <a:lnTo>
                  <a:pt x="12910" y="5470"/>
                </a:lnTo>
                <a:lnTo>
                  <a:pt x="12790" y="5737"/>
                </a:lnTo>
                <a:lnTo>
                  <a:pt x="12671" y="6006"/>
                </a:lnTo>
                <a:lnTo>
                  <a:pt x="12552" y="6277"/>
                </a:lnTo>
                <a:lnTo>
                  <a:pt x="12432" y="6548"/>
                </a:lnTo>
                <a:lnTo>
                  <a:pt x="12313" y="6821"/>
                </a:lnTo>
                <a:lnTo>
                  <a:pt x="12194" y="7094"/>
                </a:lnTo>
                <a:lnTo>
                  <a:pt x="12075" y="7368"/>
                </a:lnTo>
                <a:lnTo>
                  <a:pt x="11956" y="7641"/>
                </a:lnTo>
                <a:lnTo>
                  <a:pt x="11837" y="7914"/>
                </a:lnTo>
                <a:lnTo>
                  <a:pt x="11718" y="8186"/>
                </a:lnTo>
                <a:lnTo>
                  <a:pt x="11599" y="8457"/>
                </a:lnTo>
                <a:lnTo>
                  <a:pt x="11481" y="8727"/>
                </a:lnTo>
                <a:lnTo>
                  <a:pt x="11362" y="8994"/>
                </a:lnTo>
                <a:lnTo>
                  <a:pt x="11243" y="9260"/>
                </a:lnTo>
                <a:lnTo>
                  <a:pt x="11124" y="9523"/>
                </a:lnTo>
                <a:lnTo>
                  <a:pt x="11001" y="9792"/>
                </a:lnTo>
                <a:lnTo>
                  <a:pt x="10877" y="10058"/>
                </a:lnTo>
                <a:lnTo>
                  <a:pt x="10753" y="10322"/>
                </a:lnTo>
                <a:lnTo>
                  <a:pt x="10629" y="10582"/>
                </a:lnTo>
                <a:lnTo>
                  <a:pt x="10505" y="10839"/>
                </a:lnTo>
                <a:lnTo>
                  <a:pt x="10380" y="11094"/>
                </a:lnTo>
                <a:lnTo>
                  <a:pt x="10255" y="11345"/>
                </a:lnTo>
                <a:lnTo>
                  <a:pt x="10130" y="11594"/>
                </a:lnTo>
                <a:lnTo>
                  <a:pt x="10004" y="11839"/>
                </a:lnTo>
                <a:lnTo>
                  <a:pt x="9878" y="12082"/>
                </a:lnTo>
                <a:lnTo>
                  <a:pt x="9752" y="12322"/>
                </a:lnTo>
                <a:lnTo>
                  <a:pt x="9626" y="12558"/>
                </a:lnTo>
                <a:lnTo>
                  <a:pt x="9499" y="12792"/>
                </a:lnTo>
                <a:lnTo>
                  <a:pt x="9372" y="13023"/>
                </a:lnTo>
                <a:lnTo>
                  <a:pt x="9245" y="13251"/>
                </a:lnTo>
                <a:lnTo>
                  <a:pt x="9118" y="13476"/>
                </a:lnTo>
                <a:lnTo>
                  <a:pt x="8990" y="13697"/>
                </a:lnTo>
                <a:lnTo>
                  <a:pt x="8862" y="13916"/>
                </a:lnTo>
                <a:lnTo>
                  <a:pt x="8734" y="14132"/>
                </a:lnTo>
                <a:lnTo>
                  <a:pt x="8606" y="14345"/>
                </a:lnTo>
                <a:lnTo>
                  <a:pt x="8477" y="14555"/>
                </a:lnTo>
                <a:lnTo>
                  <a:pt x="8348" y="14762"/>
                </a:lnTo>
                <a:lnTo>
                  <a:pt x="8219" y="14966"/>
                </a:lnTo>
                <a:lnTo>
                  <a:pt x="8089" y="15167"/>
                </a:lnTo>
                <a:lnTo>
                  <a:pt x="7960" y="15364"/>
                </a:lnTo>
                <a:lnTo>
                  <a:pt x="7830" y="15559"/>
                </a:lnTo>
                <a:lnTo>
                  <a:pt x="7700" y="15751"/>
                </a:lnTo>
                <a:lnTo>
                  <a:pt x="7570" y="15940"/>
                </a:lnTo>
                <a:lnTo>
                  <a:pt x="7439" y="16126"/>
                </a:lnTo>
                <a:lnTo>
                  <a:pt x="7308" y="16309"/>
                </a:lnTo>
                <a:lnTo>
                  <a:pt x="7177" y="16488"/>
                </a:lnTo>
                <a:lnTo>
                  <a:pt x="7046" y="16665"/>
                </a:lnTo>
                <a:lnTo>
                  <a:pt x="6915" y="16839"/>
                </a:lnTo>
                <a:lnTo>
                  <a:pt x="6783" y="17009"/>
                </a:lnTo>
                <a:lnTo>
                  <a:pt x="6651" y="17177"/>
                </a:lnTo>
                <a:lnTo>
                  <a:pt x="6519" y="17342"/>
                </a:lnTo>
                <a:lnTo>
                  <a:pt x="6387" y="17503"/>
                </a:lnTo>
                <a:lnTo>
                  <a:pt x="6254" y="17662"/>
                </a:lnTo>
                <a:lnTo>
                  <a:pt x="6122" y="17817"/>
                </a:lnTo>
                <a:lnTo>
                  <a:pt x="5989" y="17969"/>
                </a:lnTo>
                <a:lnTo>
                  <a:pt x="5856" y="18119"/>
                </a:lnTo>
                <a:lnTo>
                  <a:pt x="5723" y="18265"/>
                </a:lnTo>
                <a:lnTo>
                  <a:pt x="5589" y="18408"/>
                </a:lnTo>
                <a:lnTo>
                  <a:pt x="5456" y="18548"/>
                </a:lnTo>
                <a:lnTo>
                  <a:pt x="5322" y="18685"/>
                </a:lnTo>
                <a:lnTo>
                  <a:pt x="5188" y="18819"/>
                </a:lnTo>
                <a:lnTo>
                  <a:pt x="5054" y="18950"/>
                </a:lnTo>
                <a:lnTo>
                  <a:pt x="4920" y="19078"/>
                </a:lnTo>
                <a:lnTo>
                  <a:pt x="4786" y="19203"/>
                </a:lnTo>
                <a:lnTo>
                  <a:pt x="4651" y="19324"/>
                </a:lnTo>
                <a:lnTo>
                  <a:pt x="4516" y="19443"/>
                </a:lnTo>
                <a:lnTo>
                  <a:pt x="4381" y="19558"/>
                </a:lnTo>
                <a:lnTo>
                  <a:pt x="4246" y="19671"/>
                </a:lnTo>
                <a:lnTo>
                  <a:pt x="4111" y="19780"/>
                </a:lnTo>
                <a:lnTo>
                  <a:pt x="3976" y="19886"/>
                </a:lnTo>
                <a:lnTo>
                  <a:pt x="3840" y="19989"/>
                </a:lnTo>
                <a:lnTo>
                  <a:pt x="3705" y="20089"/>
                </a:lnTo>
                <a:lnTo>
                  <a:pt x="3569" y="20186"/>
                </a:lnTo>
                <a:lnTo>
                  <a:pt x="3433" y="20280"/>
                </a:lnTo>
                <a:lnTo>
                  <a:pt x="3297" y="20370"/>
                </a:lnTo>
                <a:lnTo>
                  <a:pt x="3161" y="20458"/>
                </a:lnTo>
                <a:lnTo>
                  <a:pt x="3025" y="20542"/>
                </a:lnTo>
                <a:lnTo>
                  <a:pt x="2888" y="20623"/>
                </a:lnTo>
                <a:lnTo>
                  <a:pt x="2752" y="20701"/>
                </a:lnTo>
                <a:lnTo>
                  <a:pt x="2615" y="20776"/>
                </a:lnTo>
                <a:lnTo>
                  <a:pt x="2478" y="20848"/>
                </a:lnTo>
                <a:lnTo>
                  <a:pt x="2341" y="20917"/>
                </a:lnTo>
                <a:lnTo>
                  <a:pt x="2204" y="20982"/>
                </a:lnTo>
                <a:lnTo>
                  <a:pt x="2067" y="21045"/>
                </a:lnTo>
                <a:lnTo>
                  <a:pt x="1930" y="21104"/>
                </a:lnTo>
                <a:lnTo>
                  <a:pt x="1793" y="21160"/>
                </a:lnTo>
                <a:lnTo>
                  <a:pt x="1655" y="21213"/>
                </a:lnTo>
                <a:lnTo>
                  <a:pt x="1518" y="21262"/>
                </a:lnTo>
                <a:lnTo>
                  <a:pt x="1380" y="21309"/>
                </a:lnTo>
                <a:lnTo>
                  <a:pt x="1243" y="21352"/>
                </a:lnTo>
                <a:lnTo>
                  <a:pt x="1105" y="21393"/>
                </a:lnTo>
                <a:lnTo>
                  <a:pt x="967" y="21430"/>
                </a:lnTo>
                <a:lnTo>
                  <a:pt x="829" y="21464"/>
                </a:lnTo>
                <a:lnTo>
                  <a:pt x="691" y="21494"/>
                </a:lnTo>
                <a:lnTo>
                  <a:pt x="553" y="21522"/>
                </a:lnTo>
                <a:lnTo>
                  <a:pt x="415" y="21546"/>
                </a:lnTo>
                <a:lnTo>
                  <a:pt x="277" y="21567"/>
                </a:lnTo>
                <a:lnTo>
                  <a:pt x="138" y="21585"/>
                </a:lnTo>
                <a:lnTo>
                  <a:pt x="0" y="2160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3" name="Shape 893"/>
          <p:cNvSpPr/>
          <p:nvPr/>
        </p:nvSpPr>
        <p:spPr>
          <a:xfrm>
            <a:off x="534592" y="1421638"/>
            <a:ext cx="222212" cy="221157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4" name="Shape 894"/>
          <p:cNvSpPr/>
          <p:nvPr/>
        </p:nvSpPr>
        <p:spPr>
          <a:xfrm>
            <a:off x="864107" y="4006596"/>
            <a:ext cx="7975093" cy="32003"/>
          </a:xfrm>
          <a:prstGeom prst="line">
            <a:avLst/>
          </a:prstGeom>
          <a:ln w="12192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5" name="Shape 895"/>
          <p:cNvSpPr/>
          <p:nvPr/>
        </p:nvSpPr>
        <p:spPr>
          <a:xfrm flipH="1" flipV="1">
            <a:off x="864108" y="1447800"/>
            <a:ext cx="1524" cy="2590801"/>
          </a:xfrm>
          <a:prstGeom prst="line">
            <a:avLst/>
          </a:prstGeom>
          <a:ln w="12192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6" name="Shape 896"/>
          <p:cNvSpPr/>
          <p:nvPr/>
        </p:nvSpPr>
        <p:spPr>
          <a:xfrm>
            <a:off x="583690" y="310894"/>
            <a:ext cx="6329174" cy="50139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7" name="Shape 89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98" name="Shape 898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56</a:t>
            </a:fld>
            <a:endParaRPr/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901" name="Shape 901"/>
          <p:cNvSpPr/>
          <p:nvPr/>
        </p:nvSpPr>
        <p:spPr>
          <a:xfrm>
            <a:off x="152400" y="3047999"/>
            <a:ext cx="3581400" cy="16855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2" name="Shape 902"/>
          <p:cNvSpPr/>
          <p:nvPr/>
        </p:nvSpPr>
        <p:spPr>
          <a:xfrm>
            <a:off x="5529071" y="2051304"/>
            <a:ext cx="2548129" cy="213969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3" name="Shape 903"/>
          <p:cNvSpPr/>
          <p:nvPr/>
        </p:nvSpPr>
        <p:spPr>
          <a:xfrm>
            <a:off x="8165338" y="2310383"/>
            <a:ext cx="677546" cy="36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?</a:t>
            </a:r>
          </a:p>
          <a:p>
            <a:pPr>
              <a:defRPr sz="85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indent="12700">
              <a:defRPr sz="8400"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?</a:t>
            </a:r>
          </a:p>
        </p:txBody>
      </p:sp>
      <p:sp>
        <p:nvSpPr>
          <p:cNvPr id="904" name="Shape 904"/>
          <p:cNvSpPr/>
          <p:nvPr/>
        </p:nvSpPr>
        <p:spPr>
          <a:xfrm>
            <a:off x="4846320" y="4774691"/>
            <a:ext cx="3493009" cy="13975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5" name="Shape 905"/>
          <p:cNvSpPr/>
          <p:nvPr/>
        </p:nvSpPr>
        <p:spPr>
          <a:xfrm>
            <a:off x="3855720" y="3374135"/>
            <a:ext cx="1673352" cy="1444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80" y="0"/>
                </a:moveTo>
                <a:lnTo>
                  <a:pt x="8280" y="6085"/>
                </a:lnTo>
                <a:lnTo>
                  <a:pt x="0" y="6085"/>
                </a:lnTo>
                <a:lnTo>
                  <a:pt x="0" y="15515"/>
                </a:lnTo>
                <a:lnTo>
                  <a:pt x="8280" y="15515"/>
                </a:lnTo>
                <a:lnTo>
                  <a:pt x="8280" y="21600"/>
                </a:lnTo>
                <a:lnTo>
                  <a:pt x="21600" y="10800"/>
                </a:lnTo>
                <a:lnTo>
                  <a:pt x="8280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6" name="Shape 906"/>
          <p:cNvSpPr/>
          <p:nvPr/>
        </p:nvSpPr>
        <p:spPr>
          <a:xfrm>
            <a:off x="4309871" y="3875532"/>
            <a:ext cx="528828" cy="46786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7" name="Shape 907"/>
          <p:cNvSpPr/>
          <p:nvPr/>
        </p:nvSpPr>
        <p:spPr>
          <a:xfrm>
            <a:off x="577594" y="310894"/>
            <a:ext cx="5295901" cy="50139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08" name="Shape 908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FF0066"/>
                </a:solidFill>
              </a:defRPr>
            </a:pPr>
            <a:r>
              <a:t>Predictability </a:t>
            </a:r>
            <a:r>
              <a:rPr spc="0"/>
              <a:t>of </a:t>
            </a:r>
            <a:r>
              <a:t>cascade</a:t>
            </a:r>
            <a:r>
              <a:rPr spc="0"/>
              <a:t> </a:t>
            </a:r>
            <a:r>
              <a:rPr u="sng"/>
              <a:t>structure</a:t>
            </a:r>
            <a:r>
              <a:t>:</a:t>
            </a:r>
          </a:p>
        </p:txBody>
      </p:sp>
      <p:sp>
        <p:nvSpPr>
          <p:cNvPr id="909" name="Shape 90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910" name="Shape 910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57</a:t>
            </a:fld>
            <a:endParaRPr/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913" name="Shape 913"/>
          <p:cNvSpPr/>
          <p:nvPr/>
        </p:nvSpPr>
        <p:spPr>
          <a:xfrm>
            <a:off x="583691" y="310895"/>
            <a:ext cx="5186172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4" name="Shape 914"/>
          <p:cNvSpPr/>
          <p:nvPr/>
        </p:nvSpPr>
        <p:spPr>
          <a:xfrm>
            <a:off x="2666999" y="2412492"/>
            <a:ext cx="3991356" cy="29413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5" name="Shape 915"/>
          <p:cNvSpPr/>
          <p:nvPr/>
        </p:nvSpPr>
        <p:spPr>
          <a:xfrm>
            <a:off x="6109715" y="2276855"/>
            <a:ext cx="2958085" cy="344881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6" name="Shape 916"/>
          <p:cNvSpPr/>
          <p:nvPr/>
        </p:nvSpPr>
        <p:spPr>
          <a:xfrm>
            <a:off x="271677" y="5422188"/>
            <a:ext cx="7798436" cy="1162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740409">
              <a:tabLst>
                <a:tab pos="3873500" algn="l"/>
                <a:tab pos="6464300" algn="l"/>
              </a:tabLst>
              <a:defRPr sz="2800" b="1" i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 </a:t>
            </a:r>
            <a:r>
              <a:rPr spc="40"/>
              <a:t> </a:t>
            </a:r>
            <a:r>
              <a:rPr i="0"/>
              <a:t>= </a:t>
            </a:r>
            <a:r>
              <a:rPr i="0" spc="40"/>
              <a:t> </a:t>
            </a:r>
            <a:r>
              <a:rPr i="0"/>
              <a:t>1.98	</a:t>
            </a:r>
            <a:r>
              <a:t>d </a:t>
            </a:r>
            <a:r>
              <a:rPr spc="40"/>
              <a:t> </a:t>
            </a:r>
            <a:r>
              <a:rPr i="0"/>
              <a:t>= </a:t>
            </a:r>
            <a:r>
              <a:rPr i="0" spc="40"/>
              <a:t> </a:t>
            </a:r>
            <a:r>
              <a:rPr i="0"/>
              <a:t>2.47	</a:t>
            </a:r>
            <a:r>
              <a:t>d </a:t>
            </a:r>
            <a:r>
              <a:rPr i="0"/>
              <a:t>=</a:t>
            </a:r>
            <a:r>
              <a:rPr i="0" spc="-94"/>
              <a:t> </a:t>
            </a:r>
            <a:r>
              <a:rPr i="0" spc="0"/>
              <a:t>14.4</a:t>
            </a:r>
          </a:p>
          <a:p>
            <a:pPr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i="0" spc="0"/>
          </a:p>
          <a:p>
            <a:pPr indent="12700"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Anderson, A., </a:t>
            </a:r>
            <a:r>
              <a:rPr spc="-5"/>
              <a:t>Goel, </a:t>
            </a:r>
            <a:r>
              <a:t>S., Hofman, J. &amp; </a:t>
            </a:r>
            <a:r>
              <a:rPr spc="-10"/>
              <a:t>Watts, </a:t>
            </a:r>
            <a:r>
              <a:rPr spc="-5"/>
              <a:t>D. </a:t>
            </a:r>
            <a:r>
              <a:t>J. </a:t>
            </a:r>
            <a:r>
              <a:rPr spc="-5"/>
              <a:t>The structural virality </a:t>
            </a:r>
            <a:r>
              <a:t>of online</a:t>
            </a:r>
            <a:r>
              <a:rPr spc="-215"/>
              <a:t> </a:t>
            </a:r>
            <a:r>
              <a:rPr spc="-5"/>
              <a:t>diffusion.</a:t>
            </a:r>
          </a:p>
        </p:txBody>
      </p:sp>
      <p:sp>
        <p:nvSpPr>
          <p:cNvPr id="917" name="Shape 917"/>
          <p:cNvSpPr/>
          <p:nvPr/>
        </p:nvSpPr>
        <p:spPr>
          <a:xfrm>
            <a:off x="304800" y="2692906"/>
            <a:ext cx="2616708" cy="25801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18" name="Shape 918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FF0066"/>
                </a:solidFill>
              </a:defRPr>
            </a:pPr>
            <a:r>
              <a:t>Wiener index: </a:t>
            </a:r>
            <a:r>
              <a:rPr>
                <a:solidFill>
                  <a:srgbClr val="000000"/>
                </a:solidFill>
              </a:rPr>
              <a:t>Mean all-pairs</a:t>
            </a:r>
            <a:r>
              <a:rPr spc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shortest</a:t>
            </a:r>
          </a:p>
          <a:p>
            <a:pPr indent="477519">
              <a:defRPr spc="-100"/>
            </a:pPr>
            <a:r>
              <a:t>path distance </a:t>
            </a:r>
            <a:r>
              <a:rPr spc="0"/>
              <a:t>in a</a:t>
            </a:r>
            <a:r>
              <a:t> cascade</a:t>
            </a:r>
          </a:p>
        </p:txBody>
      </p:sp>
      <p:sp>
        <p:nvSpPr>
          <p:cNvPr id="919" name="Shape 91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920" name="Shape 920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40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923" name="Shape 923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4" name="Shape 924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5" name="Shape 925"/>
          <p:cNvSpPr/>
          <p:nvPr/>
        </p:nvSpPr>
        <p:spPr>
          <a:xfrm>
            <a:off x="598930" y="303274"/>
            <a:ext cx="7566661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26" name="Shape 926"/>
          <p:cNvSpPr/>
          <p:nvPr/>
        </p:nvSpPr>
        <p:spPr>
          <a:xfrm>
            <a:off x="618236" y="1374902"/>
            <a:ext cx="6870701" cy="105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z="3600" b="1" spc="-15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Will </a:t>
            </a:r>
            <a:r>
              <a:rPr spc="0"/>
              <a:t>a cascade have</a:t>
            </a:r>
            <a:r>
              <a:rPr spc="-85"/>
              <a:t> </a:t>
            </a:r>
            <a:r>
              <a:rPr spc="0"/>
              <a:t>structural</a:t>
            </a:r>
          </a:p>
          <a:p>
            <a:pPr indent="332740">
              <a:lnSpc>
                <a:spcPts val="4200"/>
              </a:lnSpc>
              <a:defRPr sz="3600" b="1" spc="-5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virality above the</a:t>
            </a:r>
            <a:r>
              <a:rPr spc="10"/>
              <a:t> </a:t>
            </a:r>
            <a:r>
              <a:t>median?</a:t>
            </a:r>
          </a:p>
        </p:txBody>
      </p:sp>
      <p:sp>
        <p:nvSpPr>
          <p:cNvPr id="927" name="Shape 92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928" name="Shape 928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41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214" name="Shape 214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3664458" y="3225544"/>
            <a:ext cx="1667256" cy="7239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8" name="Shape 218"/>
          <p:cNvSpPr/>
          <p:nvPr/>
        </p:nvSpPr>
        <p:spPr>
          <a:xfrm flipV="1">
            <a:off x="3664458" y="3949446"/>
            <a:ext cx="1667256" cy="7239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9" name="Shape 219"/>
          <p:cNvSpPr/>
          <p:nvPr/>
        </p:nvSpPr>
        <p:spPr>
          <a:xfrm flipH="1">
            <a:off x="5331714" y="2986277"/>
            <a:ext cx="952501" cy="963168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2234944" y="2501644"/>
            <a:ext cx="1429513" cy="723901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1" name="Shape 221"/>
          <p:cNvSpPr/>
          <p:nvPr/>
        </p:nvSpPr>
        <p:spPr>
          <a:xfrm flipV="1">
            <a:off x="3664458" y="2262376"/>
            <a:ext cx="1429513" cy="96317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2" name="Shape 222"/>
          <p:cNvSpPr/>
          <p:nvPr/>
        </p:nvSpPr>
        <p:spPr>
          <a:xfrm flipV="1">
            <a:off x="5093970" y="1777744"/>
            <a:ext cx="952501" cy="484633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3664458" y="3225544"/>
            <a:ext cx="1" cy="14478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4" name="Shape 224"/>
          <p:cNvSpPr/>
          <p:nvPr/>
        </p:nvSpPr>
        <p:spPr>
          <a:xfrm flipV="1">
            <a:off x="1997200" y="3225544"/>
            <a:ext cx="1667257" cy="7239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1997200" y="3949446"/>
            <a:ext cx="1667257" cy="7239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6" name="Shape 226"/>
          <p:cNvSpPr/>
          <p:nvPr/>
        </p:nvSpPr>
        <p:spPr>
          <a:xfrm flipV="1">
            <a:off x="2234944" y="1538476"/>
            <a:ext cx="1429513" cy="96317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3664458" y="1538477"/>
            <a:ext cx="1429513" cy="723901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3664458" y="4673346"/>
            <a:ext cx="1429513" cy="7239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5093970" y="2262377"/>
            <a:ext cx="237744" cy="1687069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0" name="Shape 230"/>
          <p:cNvSpPr/>
          <p:nvPr/>
        </p:nvSpPr>
        <p:spPr>
          <a:xfrm>
            <a:off x="1997200" y="2262377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1" y="1845"/>
                </a:lnTo>
                <a:lnTo>
                  <a:pt x="3163" y="3164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6"/>
                </a:lnTo>
                <a:lnTo>
                  <a:pt x="4761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9" y="19755"/>
                </a:lnTo>
                <a:lnTo>
                  <a:pt x="18437" y="18436"/>
                </a:lnTo>
                <a:lnTo>
                  <a:pt x="19756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6" y="4762"/>
                </a:lnTo>
                <a:lnTo>
                  <a:pt x="18437" y="3164"/>
                </a:lnTo>
                <a:lnTo>
                  <a:pt x="16839" y="1845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1997200" y="2262377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4" y="4762"/>
                </a:lnTo>
                <a:lnTo>
                  <a:pt x="3163" y="3164"/>
                </a:lnTo>
                <a:lnTo>
                  <a:pt x="4761" y="1845"/>
                </a:lnTo>
                <a:lnTo>
                  <a:pt x="6596" y="849"/>
                </a:lnTo>
                <a:lnTo>
                  <a:pt x="8623" y="219"/>
                </a:lnTo>
                <a:lnTo>
                  <a:pt x="10800" y="0"/>
                </a:lnTo>
                <a:lnTo>
                  <a:pt x="12977" y="219"/>
                </a:lnTo>
                <a:lnTo>
                  <a:pt x="15004" y="849"/>
                </a:lnTo>
                <a:lnTo>
                  <a:pt x="16839" y="1845"/>
                </a:lnTo>
                <a:lnTo>
                  <a:pt x="18437" y="3164"/>
                </a:lnTo>
                <a:lnTo>
                  <a:pt x="19756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6" y="16838"/>
                </a:lnTo>
                <a:lnTo>
                  <a:pt x="18437" y="18436"/>
                </a:lnTo>
                <a:lnTo>
                  <a:pt x="16839" y="19755"/>
                </a:lnTo>
                <a:lnTo>
                  <a:pt x="15004" y="20751"/>
                </a:lnTo>
                <a:lnTo>
                  <a:pt x="12977" y="21381"/>
                </a:lnTo>
                <a:lnTo>
                  <a:pt x="10800" y="21600"/>
                </a:lnTo>
                <a:lnTo>
                  <a:pt x="8623" y="21381"/>
                </a:lnTo>
                <a:lnTo>
                  <a:pt x="6596" y="20751"/>
                </a:lnTo>
                <a:lnTo>
                  <a:pt x="4761" y="19755"/>
                </a:lnTo>
                <a:lnTo>
                  <a:pt x="3163" y="18436"/>
                </a:lnTo>
                <a:lnTo>
                  <a:pt x="1844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1757932" y="3710178"/>
            <a:ext cx="477014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1757932" y="3710178"/>
            <a:ext cx="477014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4" name="Shape 234"/>
          <p:cNvSpPr/>
          <p:nvPr/>
        </p:nvSpPr>
        <p:spPr>
          <a:xfrm>
            <a:off x="3425190" y="2986277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3425190" y="2986277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3425190" y="44340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3425190" y="44340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4854702" y="2020060"/>
            <a:ext cx="477013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Shape 239"/>
          <p:cNvSpPr/>
          <p:nvPr/>
        </p:nvSpPr>
        <p:spPr>
          <a:xfrm>
            <a:off x="4854702" y="2020060"/>
            <a:ext cx="477013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5093970" y="3710178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1" y="1845"/>
                </a:lnTo>
                <a:lnTo>
                  <a:pt x="3163" y="3164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6"/>
                </a:lnTo>
                <a:lnTo>
                  <a:pt x="4761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9" y="19755"/>
                </a:lnTo>
                <a:lnTo>
                  <a:pt x="18437" y="18436"/>
                </a:lnTo>
                <a:lnTo>
                  <a:pt x="19756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6" y="4762"/>
                </a:lnTo>
                <a:lnTo>
                  <a:pt x="18437" y="3164"/>
                </a:lnTo>
                <a:lnTo>
                  <a:pt x="16839" y="1845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5093970" y="3710178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4" y="4762"/>
                </a:lnTo>
                <a:lnTo>
                  <a:pt x="3163" y="3164"/>
                </a:lnTo>
                <a:lnTo>
                  <a:pt x="4761" y="1845"/>
                </a:lnTo>
                <a:lnTo>
                  <a:pt x="6596" y="849"/>
                </a:lnTo>
                <a:lnTo>
                  <a:pt x="8623" y="219"/>
                </a:lnTo>
                <a:lnTo>
                  <a:pt x="10800" y="0"/>
                </a:lnTo>
                <a:lnTo>
                  <a:pt x="12977" y="219"/>
                </a:lnTo>
                <a:lnTo>
                  <a:pt x="15004" y="849"/>
                </a:lnTo>
                <a:lnTo>
                  <a:pt x="16839" y="1845"/>
                </a:lnTo>
                <a:lnTo>
                  <a:pt x="18437" y="3164"/>
                </a:lnTo>
                <a:lnTo>
                  <a:pt x="19756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6" y="16838"/>
                </a:lnTo>
                <a:lnTo>
                  <a:pt x="18437" y="18436"/>
                </a:lnTo>
                <a:lnTo>
                  <a:pt x="16839" y="19755"/>
                </a:lnTo>
                <a:lnTo>
                  <a:pt x="15004" y="20751"/>
                </a:lnTo>
                <a:lnTo>
                  <a:pt x="12977" y="21381"/>
                </a:lnTo>
                <a:lnTo>
                  <a:pt x="10800" y="21600"/>
                </a:lnTo>
                <a:lnTo>
                  <a:pt x="8623" y="21381"/>
                </a:lnTo>
                <a:lnTo>
                  <a:pt x="6596" y="20751"/>
                </a:lnTo>
                <a:lnTo>
                  <a:pt x="4761" y="19755"/>
                </a:lnTo>
                <a:lnTo>
                  <a:pt x="3163" y="18436"/>
                </a:lnTo>
                <a:lnTo>
                  <a:pt x="1844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3425190" y="1296160"/>
            <a:ext cx="477013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425190" y="1296160"/>
            <a:ext cx="477013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4854702" y="51579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854702" y="51579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5808726" y="1538477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1" y="1845"/>
                </a:lnTo>
                <a:lnTo>
                  <a:pt x="3163" y="3164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6"/>
                </a:lnTo>
                <a:lnTo>
                  <a:pt x="4761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9" y="19755"/>
                </a:lnTo>
                <a:lnTo>
                  <a:pt x="18437" y="18436"/>
                </a:lnTo>
                <a:lnTo>
                  <a:pt x="19756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6" y="4762"/>
                </a:lnTo>
                <a:lnTo>
                  <a:pt x="18437" y="3164"/>
                </a:lnTo>
                <a:lnTo>
                  <a:pt x="16839" y="1845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5808726" y="1538477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4" y="4762"/>
                </a:lnTo>
                <a:lnTo>
                  <a:pt x="3163" y="3164"/>
                </a:lnTo>
                <a:lnTo>
                  <a:pt x="4761" y="1845"/>
                </a:lnTo>
                <a:lnTo>
                  <a:pt x="6596" y="849"/>
                </a:lnTo>
                <a:lnTo>
                  <a:pt x="8623" y="219"/>
                </a:lnTo>
                <a:lnTo>
                  <a:pt x="10800" y="0"/>
                </a:lnTo>
                <a:lnTo>
                  <a:pt x="12977" y="219"/>
                </a:lnTo>
                <a:lnTo>
                  <a:pt x="15004" y="849"/>
                </a:lnTo>
                <a:lnTo>
                  <a:pt x="16839" y="1845"/>
                </a:lnTo>
                <a:lnTo>
                  <a:pt x="18437" y="3164"/>
                </a:lnTo>
                <a:lnTo>
                  <a:pt x="19756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6" y="16838"/>
                </a:lnTo>
                <a:lnTo>
                  <a:pt x="18437" y="18436"/>
                </a:lnTo>
                <a:lnTo>
                  <a:pt x="16839" y="19755"/>
                </a:lnTo>
                <a:lnTo>
                  <a:pt x="15004" y="20751"/>
                </a:lnTo>
                <a:lnTo>
                  <a:pt x="12977" y="21381"/>
                </a:lnTo>
                <a:lnTo>
                  <a:pt x="10800" y="21600"/>
                </a:lnTo>
                <a:lnTo>
                  <a:pt x="8623" y="21381"/>
                </a:lnTo>
                <a:lnTo>
                  <a:pt x="6596" y="20751"/>
                </a:lnTo>
                <a:lnTo>
                  <a:pt x="4761" y="19755"/>
                </a:lnTo>
                <a:lnTo>
                  <a:pt x="3163" y="18436"/>
                </a:lnTo>
                <a:lnTo>
                  <a:pt x="1844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8" name="Shape 248"/>
          <p:cNvSpPr/>
          <p:nvPr/>
        </p:nvSpPr>
        <p:spPr>
          <a:xfrm flipV="1">
            <a:off x="6284214" y="2501644"/>
            <a:ext cx="952501" cy="484633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6284214" y="2986277"/>
            <a:ext cx="237744" cy="1687069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0" name="Shape 250"/>
          <p:cNvSpPr/>
          <p:nvPr/>
        </p:nvSpPr>
        <p:spPr>
          <a:xfrm>
            <a:off x="6046470" y="2743960"/>
            <a:ext cx="475488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1" y="1845"/>
                </a:lnTo>
                <a:lnTo>
                  <a:pt x="3163" y="3164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6"/>
                </a:lnTo>
                <a:lnTo>
                  <a:pt x="4761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9" y="19755"/>
                </a:lnTo>
                <a:lnTo>
                  <a:pt x="18437" y="18436"/>
                </a:lnTo>
                <a:lnTo>
                  <a:pt x="19756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6" y="4762"/>
                </a:lnTo>
                <a:lnTo>
                  <a:pt x="18437" y="3164"/>
                </a:lnTo>
                <a:lnTo>
                  <a:pt x="16839" y="1845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6046470" y="2743960"/>
            <a:ext cx="475488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4" y="4762"/>
                </a:lnTo>
                <a:lnTo>
                  <a:pt x="3163" y="3164"/>
                </a:lnTo>
                <a:lnTo>
                  <a:pt x="4761" y="1845"/>
                </a:lnTo>
                <a:lnTo>
                  <a:pt x="6596" y="849"/>
                </a:lnTo>
                <a:lnTo>
                  <a:pt x="8623" y="219"/>
                </a:lnTo>
                <a:lnTo>
                  <a:pt x="10800" y="0"/>
                </a:lnTo>
                <a:lnTo>
                  <a:pt x="12977" y="219"/>
                </a:lnTo>
                <a:lnTo>
                  <a:pt x="15004" y="849"/>
                </a:lnTo>
                <a:lnTo>
                  <a:pt x="16839" y="1845"/>
                </a:lnTo>
                <a:lnTo>
                  <a:pt x="18437" y="3164"/>
                </a:lnTo>
                <a:lnTo>
                  <a:pt x="19756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6" y="16838"/>
                </a:lnTo>
                <a:lnTo>
                  <a:pt x="18437" y="18436"/>
                </a:lnTo>
                <a:lnTo>
                  <a:pt x="16839" y="19755"/>
                </a:lnTo>
                <a:lnTo>
                  <a:pt x="15004" y="20751"/>
                </a:lnTo>
                <a:lnTo>
                  <a:pt x="12977" y="21381"/>
                </a:lnTo>
                <a:lnTo>
                  <a:pt x="10800" y="21600"/>
                </a:lnTo>
                <a:lnTo>
                  <a:pt x="8623" y="21381"/>
                </a:lnTo>
                <a:lnTo>
                  <a:pt x="6596" y="20751"/>
                </a:lnTo>
                <a:lnTo>
                  <a:pt x="4761" y="19755"/>
                </a:lnTo>
                <a:lnTo>
                  <a:pt x="3163" y="18436"/>
                </a:lnTo>
                <a:lnTo>
                  <a:pt x="1844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6284214" y="44340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284214" y="44340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6998968" y="2262377"/>
            <a:ext cx="477012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6998968" y="2262377"/>
            <a:ext cx="477012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4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257" name="Shape 25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9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258" name="Shape 25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59" name="Shape 25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931" name="Shape 931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2" name="Shape 932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3" name="Shape 933"/>
          <p:cNvSpPr/>
          <p:nvPr/>
        </p:nvSpPr>
        <p:spPr>
          <a:xfrm>
            <a:off x="598930" y="303274"/>
            <a:ext cx="7566661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4" name="Shape 934"/>
          <p:cNvSpPr/>
          <p:nvPr/>
        </p:nvSpPr>
        <p:spPr>
          <a:xfrm>
            <a:off x="618236" y="1374902"/>
            <a:ext cx="6870701" cy="105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z="3600" b="1" spc="-15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Will </a:t>
            </a:r>
            <a:r>
              <a:rPr spc="0"/>
              <a:t>a cascade have</a:t>
            </a:r>
            <a:r>
              <a:rPr spc="-85"/>
              <a:t> </a:t>
            </a:r>
            <a:r>
              <a:rPr spc="0"/>
              <a:t>structural</a:t>
            </a:r>
          </a:p>
          <a:p>
            <a:pPr indent="332740">
              <a:lnSpc>
                <a:spcPts val="4200"/>
              </a:lnSpc>
              <a:defRPr sz="3600" b="1" spc="-5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virality above the</a:t>
            </a:r>
            <a:r>
              <a:rPr spc="10"/>
              <a:t> </a:t>
            </a:r>
            <a:r>
              <a:t>median?</a:t>
            </a:r>
          </a:p>
        </p:txBody>
      </p:sp>
      <p:sp>
        <p:nvSpPr>
          <p:cNvPr id="935" name="Shape 935"/>
          <p:cNvSpPr/>
          <p:nvPr/>
        </p:nvSpPr>
        <p:spPr>
          <a:xfrm>
            <a:off x="609599" y="3892677"/>
            <a:ext cx="2811147" cy="1123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06" y="0"/>
                </a:moveTo>
                <a:lnTo>
                  <a:pt x="0" y="2782"/>
                </a:lnTo>
                <a:lnTo>
                  <a:pt x="394" y="21600"/>
                </a:lnTo>
                <a:lnTo>
                  <a:pt x="21600" y="18818"/>
                </a:lnTo>
                <a:lnTo>
                  <a:pt x="21206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6" name="Shape 936"/>
          <p:cNvSpPr/>
          <p:nvPr/>
        </p:nvSpPr>
        <p:spPr>
          <a:xfrm>
            <a:off x="1081786" y="4067619"/>
            <a:ext cx="1855724" cy="360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948" name="Group 948"/>
          <p:cNvGrpSpPr/>
          <p:nvPr/>
        </p:nvGrpSpPr>
        <p:grpSpPr>
          <a:xfrm>
            <a:off x="1595668" y="4516882"/>
            <a:ext cx="863305" cy="294768"/>
            <a:chOff x="0" y="0"/>
            <a:chExt cx="863304" cy="294767"/>
          </a:xfrm>
        </p:grpSpPr>
        <p:sp>
          <p:nvSpPr>
            <p:cNvPr id="937" name="Shape 937"/>
            <p:cNvSpPr/>
            <p:nvPr/>
          </p:nvSpPr>
          <p:spPr>
            <a:xfrm>
              <a:off x="0" y="35560"/>
              <a:ext cx="143224" cy="25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3" y="0"/>
                  </a:moveTo>
                  <a:lnTo>
                    <a:pt x="4725" y="1450"/>
                  </a:lnTo>
                  <a:lnTo>
                    <a:pt x="913" y="5090"/>
                  </a:lnTo>
                  <a:lnTo>
                    <a:pt x="0" y="9385"/>
                  </a:lnTo>
                  <a:lnTo>
                    <a:pt x="89" y="11176"/>
                  </a:lnTo>
                  <a:lnTo>
                    <a:pt x="1512" y="16273"/>
                  </a:lnTo>
                  <a:lnTo>
                    <a:pt x="4686" y="19663"/>
                  </a:lnTo>
                  <a:lnTo>
                    <a:pt x="10956" y="21538"/>
                  </a:lnTo>
                  <a:lnTo>
                    <a:pt x="13593" y="21600"/>
                  </a:lnTo>
                  <a:lnTo>
                    <a:pt x="15593" y="21467"/>
                  </a:lnTo>
                  <a:lnTo>
                    <a:pt x="17399" y="21181"/>
                  </a:lnTo>
                  <a:lnTo>
                    <a:pt x="19012" y="20741"/>
                  </a:lnTo>
                  <a:lnTo>
                    <a:pt x="20430" y="20150"/>
                  </a:lnTo>
                  <a:lnTo>
                    <a:pt x="21600" y="19462"/>
                  </a:lnTo>
                  <a:lnTo>
                    <a:pt x="13382" y="19462"/>
                  </a:lnTo>
                  <a:lnTo>
                    <a:pt x="11816" y="19400"/>
                  </a:lnTo>
                  <a:lnTo>
                    <a:pt x="6707" y="16848"/>
                  </a:lnTo>
                  <a:lnTo>
                    <a:pt x="5278" y="13415"/>
                  </a:lnTo>
                  <a:lnTo>
                    <a:pt x="4841" y="8625"/>
                  </a:lnTo>
                  <a:lnTo>
                    <a:pt x="5105" y="6622"/>
                  </a:lnTo>
                  <a:lnTo>
                    <a:pt x="7643" y="3126"/>
                  </a:lnTo>
                  <a:lnTo>
                    <a:pt x="11696" y="2159"/>
                  </a:lnTo>
                  <a:lnTo>
                    <a:pt x="20669" y="2159"/>
                  </a:lnTo>
                  <a:lnTo>
                    <a:pt x="20167" y="1815"/>
                  </a:lnTo>
                  <a:lnTo>
                    <a:pt x="14445" y="90"/>
                  </a:lnTo>
                  <a:lnTo>
                    <a:pt x="13037" y="2"/>
                  </a:lnTo>
                  <a:lnTo>
                    <a:pt x="1154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77555" y="61468"/>
              <a:ext cx="89042" cy="207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32" y="0"/>
                  </a:moveTo>
                  <a:lnTo>
                    <a:pt x="0" y="0"/>
                  </a:lnTo>
                  <a:lnTo>
                    <a:pt x="2546" y="77"/>
                  </a:lnTo>
                  <a:lnTo>
                    <a:pt x="4914" y="426"/>
                  </a:lnTo>
                  <a:lnTo>
                    <a:pt x="12150" y="5121"/>
                  </a:lnTo>
                  <a:lnTo>
                    <a:pt x="13710" y="10529"/>
                  </a:lnTo>
                  <a:lnTo>
                    <a:pt x="13848" y="13504"/>
                  </a:lnTo>
                  <a:lnTo>
                    <a:pt x="13479" y="15949"/>
                  </a:lnTo>
                  <a:lnTo>
                    <a:pt x="9452" y="20236"/>
                  </a:lnTo>
                  <a:lnTo>
                    <a:pt x="2711" y="21600"/>
                  </a:lnTo>
                  <a:lnTo>
                    <a:pt x="15930" y="21600"/>
                  </a:lnTo>
                  <a:lnTo>
                    <a:pt x="20149" y="17901"/>
                  </a:lnTo>
                  <a:lnTo>
                    <a:pt x="21600" y="12562"/>
                  </a:lnTo>
                  <a:lnTo>
                    <a:pt x="21473" y="10344"/>
                  </a:lnTo>
                  <a:lnTo>
                    <a:pt x="20074" y="5378"/>
                  </a:lnTo>
                  <a:lnTo>
                    <a:pt x="16262" y="1123"/>
                  </a:lnTo>
                  <a:lnTo>
                    <a:pt x="15004" y="304"/>
                  </a:lnTo>
                  <a:lnTo>
                    <a:pt x="1443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220557" y="246126"/>
              <a:ext cx="37339" cy="3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71" y="0"/>
                  </a:moveTo>
                  <a:lnTo>
                    <a:pt x="0" y="1102"/>
                  </a:lnTo>
                  <a:lnTo>
                    <a:pt x="1102" y="21600"/>
                  </a:lnTo>
                  <a:lnTo>
                    <a:pt x="21600" y="20571"/>
                  </a:lnTo>
                  <a:lnTo>
                    <a:pt x="2057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341461" y="52070"/>
              <a:ext cx="110841" cy="22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5048" y="0"/>
                  </a:lnTo>
                  <a:lnTo>
                    <a:pt x="12917" y="1427"/>
                  </a:lnTo>
                  <a:lnTo>
                    <a:pt x="8898" y="4725"/>
                  </a:lnTo>
                  <a:lnTo>
                    <a:pt x="5283" y="8551"/>
                  </a:lnTo>
                  <a:lnTo>
                    <a:pt x="2556" y="12558"/>
                  </a:lnTo>
                  <a:lnTo>
                    <a:pt x="794" y="16587"/>
                  </a:lnTo>
                  <a:lnTo>
                    <a:pt x="0" y="21600"/>
                  </a:lnTo>
                  <a:lnTo>
                    <a:pt x="6237" y="21442"/>
                  </a:lnTo>
                  <a:lnTo>
                    <a:pt x="6380" y="19650"/>
                  </a:lnTo>
                  <a:lnTo>
                    <a:pt x="6698" y="17930"/>
                  </a:lnTo>
                  <a:lnTo>
                    <a:pt x="9019" y="12502"/>
                  </a:lnTo>
                  <a:lnTo>
                    <a:pt x="12165" y="8189"/>
                  </a:lnTo>
                  <a:lnTo>
                    <a:pt x="16247" y="4057"/>
                  </a:lnTo>
                  <a:lnTo>
                    <a:pt x="20581" y="6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292820" y="19939"/>
              <a:ext cx="165609" cy="38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34" y="0"/>
                  </a:moveTo>
                  <a:lnTo>
                    <a:pt x="0" y="4832"/>
                  </a:lnTo>
                  <a:lnTo>
                    <a:pt x="199" y="21600"/>
                  </a:lnTo>
                  <a:lnTo>
                    <a:pt x="16415" y="17976"/>
                  </a:lnTo>
                  <a:lnTo>
                    <a:pt x="20801" y="17976"/>
                  </a:lnTo>
                  <a:lnTo>
                    <a:pt x="21600" y="13571"/>
                  </a:lnTo>
                  <a:lnTo>
                    <a:pt x="2143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497163" y="35433"/>
              <a:ext cx="168403" cy="233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02" y="0"/>
                  </a:moveTo>
                  <a:lnTo>
                    <a:pt x="9774" y="0"/>
                  </a:lnTo>
                  <a:lnTo>
                    <a:pt x="11081" y="24"/>
                  </a:lnTo>
                  <a:lnTo>
                    <a:pt x="12268" y="201"/>
                  </a:lnTo>
                  <a:lnTo>
                    <a:pt x="16027" y="3015"/>
                  </a:lnTo>
                  <a:lnTo>
                    <a:pt x="16188" y="3897"/>
                  </a:lnTo>
                  <a:lnTo>
                    <a:pt x="16137" y="4668"/>
                  </a:lnTo>
                  <a:lnTo>
                    <a:pt x="13504" y="8413"/>
                  </a:lnTo>
                  <a:lnTo>
                    <a:pt x="10101" y="11032"/>
                  </a:lnTo>
                  <a:lnTo>
                    <a:pt x="6231" y="13647"/>
                  </a:lnTo>
                  <a:lnTo>
                    <a:pt x="4889" y="14618"/>
                  </a:lnTo>
                  <a:lnTo>
                    <a:pt x="1346" y="17968"/>
                  </a:lnTo>
                  <a:lnTo>
                    <a:pt x="0" y="20907"/>
                  </a:lnTo>
                  <a:lnTo>
                    <a:pt x="65" y="21600"/>
                  </a:lnTo>
                  <a:lnTo>
                    <a:pt x="21600" y="20790"/>
                  </a:lnTo>
                  <a:lnTo>
                    <a:pt x="21434" y="18618"/>
                  </a:lnTo>
                  <a:lnTo>
                    <a:pt x="5424" y="18618"/>
                  </a:lnTo>
                  <a:lnTo>
                    <a:pt x="5832" y="18078"/>
                  </a:lnTo>
                  <a:lnTo>
                    <a:pt x="9836" y="14931"/>
                  </a:lnTo>
                  <a:lnTo>
                    <a:pt x="13315" y="12548"/>
                  </a:lnTo>
                  <a:lnTo>
                    <a:pt x="14927" y="11383"/>
                  </a:lnTo>
                  <a:lnTo>
                    <a:pt x="18745" y="7975"/>
                  </a:lnTo>
                  <a:lnTo>
                    <a:pt x="20313" y="4447"/>
                  </a:lnTo>
                  <a:lnTo>
                    <a:pt x="20313" y="3745"/>
                  </a:lnTo>
                  <a:lnTo>
                    <a:pt x="20041" y="2424"/>
                  </a:lnTo>
                  <a:lnTo>
                    <a:pt x="19440" y="1227"/>
                  </a:lnTo>
                  <a:lnTo>
                    <a:pt x="18506" y="153"/>
                  </a:lnTo>
                  <a:lnTo>
                    <a:pt x="1830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494115" y="9652"/>
              <a:ext cx="145736" cy="79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52" y="0"/>
                  </a:moveTo>
                  <a:lnTo>
                    <a:pt x="4907" y="3524"/>
                  </a:lnTo>
                  <a:lnTo>
                    <a:pt x="913" y="12462"/>
                  </a:lnTo>
                  <a:lnTo>
                    <a:pt x="0" y="21185"/>
                  </a:lnTo>
                  <a:lnTo>
                    <a:pt x="4781" y="21600"/>
                  </a:lnTo>
                  <a:lnTo>
                    <a:pt x="4827" y="18517"/>
                  </a:lnTo>
                  <a:lnTo>
                    <a:pt x="5132" y="15758"/>
                  </a:lnTo>
                  <a:lnTo>
                    <a:pt x="10168" y="7409"/>
                  </a:lnTo>
                  <a:lnTo>
                    <a:pt x="11746" y="7027"/>
                  </a:lnTo>
                  <a:lnTo>
                    <a:pt x="21600" y="7027"/>
                  </a:lnTo>
                  <a:lnTo>
                    <a:pt x="20367" y="4673"/>
                  </a:lnTo>
                  <a:lnTo>
                    <a:pt x="18581" y="2434"/>
                  </a:lnTo>
                  <a:lnTo>
                    <a:pt x="16532" y="908"/>
                  </a:lnTo>
                  <a:lnTo>
                    <a:pt x="14220" y="97"/>
                  </a:lnTo>
                  <a:lnTo>
                    <a:pt x="1165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696045" y="187579"/>
              <a:ext cx="142650" cy="70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42" y="0"/>
                  </a:moveTo>
                  <a:lnTo>
                    <a:pt x="0" y="1352"/>
                  </a:lnTo>
                  <a:lnTo>
                    <a:pt x="533" y="5938"/>
                  </a:lnTo>
                  <a:lnTo>
                    <a:pt x="1411" y="10012"/>
                  </a:lnTo>
                  <a:lnTo>
                    <a:pt x="6046" y="18997"/>
                  </a:lnTo>
                  <a:lnTo>
                    <a:pt x="12923" y="21600"/>
                  </a:lnTo>
                  <a:lnTo>
                    <a:pt x="15930" y="20687"/>
                  </a:lnTo>
                  <a:lnTo>
                    <a:pt x="18574" y="18644"/>
                  </a:lnTo>
                  <a:lnTo>
                    <a:pt x="20854" y="15470"/>
                  </a:lnTo>
                  <a:lnTo>
                    <a:pt x="21600" y="13795"/>
                  </a:lnTo>
                  <a:lnTo>
                    <a:pt x="12711" y="13795"/>
                  </a:lnTo>
                  <a:lnTo>
                    <a:pt x="11342" y="13708"/>
                  </a:lnTo>
                  <a:lnTo>
                    <a:pt x="6019" y="6260"/>
                  </a:lnTo>
                  <a:lnTo>
                    <a:pt x="5392" y="3362"/>
                  </a:lnTo>
                  <a:lnTo>
                    <a:pt x="494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773261" y="113538"/>
              <a:ext cx="90044" cy="11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88" y="0"/>
                  </a:moveTo>
                  <a:lnTo>
                    <a:pt x="0" y="0"/>
                  </a:lnTo>
                  <a:lnTo>
                    <a:pt x="2776" y="60"/>
                  </a:lnTo>
                  <a:lnTo>
                    <a:pt x="5301" y="483"/>
                  </a:lnTo>
                  <a:lnTo>
                    <a:pt x="12521" y="5604"/>
                  </a:lnTo>
                  <a:lnTo>
                    <a:pt x="13709" y="9881"/>
                  </a:lnTo>
                  <a:lnTo>
                    <a:pt x="13647" y="12301"/>
                  </a:lnTo>
                  <a:lnTo>
                    <a:pt x="8662" y="19593"/>
                  </a:lnTo>
                  <a:lnTo>
                    <a:pt x="1615" y="21600"/>
                  </a:lnTo>
                  <a:lnTo>
                    <a:pt x="15696" y="21600"/>
                  </a:lnTo>
                  <a:lnTo>
                    <a:pt x="20808" y="14927"/>
                  </a:lnTo>
                  <a:lnTo>
                    <a:pt x="21600" y="9077"/>
                  </a:lnTo>
                  <a:lnTo>
                    <a:pt x="21040" y="5962"/>
                  </a:lnTo>
                  <a:lnTo>
                    <a:pt x="19818" y="3171"/>
                  </a:lnTo>
                  <a:lnTo>
                    <a:pt x="17933" y="707"/>
                  </a:lnTo>
                  <a:lnTo>
                    <a:pt x="1708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698839" y="0"/>
              <a:ext cx="145655" cy="140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39" y="0"/>
                  </a:moveTo>
                  <a:lnTo>
                    <a:pt x="2637" y="1016"/>
                  </a:lnTo>
                  <a:lnTo>
                    <a:pt x="0" y="21248"/>
                  </a:lnTo>
                  <a:lnTo>
                    <a:pt x="4369" y="21600"/>
                  </a:lnTo>
                  <a:lnTo>
                    <a:pt x="4888" y="20772"/>
                  </a:lnTo>
                  <a:lnTo>
                    <a:pt x="5509" y="20018"/>
                  </a:lnTo>
                  <a:lnTo>
                    <a:pt x="11037" y="17460"/>
                  </a:lnTo>
                  <a:lnTo>
                    <a:pt x="21600" y="17460"/>
                  </a:lnTo>
                  <a:lnTo>
                    <a:pt x="20548" y="16249"/>
                  </a:lnTo>
                  <a:lnTo>
                    <a:pt x="20222" y="15995"/>
                  </a:lnTo>
                  <a:lnTo>
                    <a:pt x="5066" y="15995"/>
                  </a:lnTo>
                  <a:lnTo>
                    <a:pt x="6554" y="5390"/>
                  </a:lnTo>
                  <a:lnTo>
                    <a:pt x="21583" y="4570"/>
                  </a:lnTo>
                  <a:lnTo>
                    <a:pt x="2133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539454" y="85598"/>
              <a:ext cx="295749" cy="15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90" y="20675"/>
                  </a:moveTo>
                  <a:lnTo>
                    <a:pt x="0" y="21600"/>
                  </a:lnTo>
                  <a:lnTo>
                    <a:pt x="9116" y="21600"/>
                  </a:lnTo>
                  <a:lnTo>
                    <a:pt x="9090" y="20675"/>
                  </a:lnTo>
                  <a:close/>
                  <a:moveTo>
                    <a:pt x="17577" y="0"/>
                  </a:moveTo>
                  <a:lnTo>
                    <a:pt x="16673" y="227"/>
                  </a:lnTo>
                  <a:lnTo>
                    <a:pt x="15797" y="744"/>
                  </a:lnTo>
                  <a:lnTo>
                    <a:pt x="14951" y="1545"/>
                  </a:lnTo>
                  <a:lnTo>
                    <a:pt x="14136" y="2630"/>
                  </a:lnTo>
                  <a:lnTo>
                    <a:pt x="21600" y="2630"/>
                  </a:lnTo>
                  <a:lnTo>
                    <a:pt x="20841" y="1512"/>
                  </a:lnTo>
                  <a:lnTo>
                    <a:pt x="19836" y="582"/>
                  </a:lnTo>
                  <a:lnTo>
                    <a:pt x="18747" y="78"/>
                  </a:lnTo>
                  <a:lnTo>
                    <a:pt x="17577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49" name="Shape 949"/>
          <p:cNvSpPr/>
          <p:nvPr/>
        </p:nvSpPr>
        <p:spPr>
          <a:xfrm>
            <a:off x="3962400" y="3662553"/>
            <a:ext cx="4495293" cy="1823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0" y="0"/>
                </a:moveTo>
                <a:lnTo>
                  <a:pt x="0" y="19765"/>
                </a:lnTo>
                <a:lnTo>
                  <a:pt x="21320" y="21600"/>
                </a:lnTo>
                <a:lnTo>
                  <a:pt x="21600" y="1835"/>
                </a:lnTo>
                <a:lnTo>
                  <a:pt x="280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0" name="Shape 950"/>
          <p:cNvSpPr/>
          <p:nvPr/>
        </p:nvSpPr>
        <p:spPr>
          <a:xfrm>
            <a:off x="4375022" y="3961765"/>
            <a:ext cx="3689730" cy="38290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51" name="Shape 951"/>
          <p:cNvSpPr/>
          <p:nvPr/>
        </p:nvSpPr>
        <p:spPr>
          <a:xfrm>
            <a:off x="5571235" y="4428997"/>
            <a:ext cx="1265556" cy="30149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969" name="Group 969"/>
          <p:cNvGrpSpPr/>
          <p:nvPr/>
        </p:nvGrpSpPr>
        <p:grpSpPr>
          <a:xfrm>
            <a:off x="4831460" y="4849114"/>
            <a:ext cx="1114934" cy="335027"/>
            <a:chOff x="0" y="0"/>
            <a:chExt cx="1114933" cy="335026"/>
          </a:xfrm>
        </p:grpSpPr>
        <p:sp>
          <p:nvSpPr>
            <p:cNvPr id="952" name="Shape 952"/>
            <p:cNvSpPr/>
            <p:nvPr/>
          </p:nvSpPr>
          <p:spPr>
            <a:xfrm>
              <a:off x="0" y="40893"/>
              <a:ext cx="169673" cy="19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82" y="0"/>
                  </a:moveTo>
                  <a:lnTo>
                    <a:pt x="5045" y="1430"/>
                  </a:lnTo>
                  <a:lnTo>
                    <a:pt x="942" y="6027"/>
                  </a:lnTo>
                  <a:lnTo>
                    <a:pt x="0" y="10636"/>
                  </a:lnTo>
                  <a:lnTo>
                    <a:pt x="94" y="13017"/>
                  </a:lnTo>
                  <a:lnTo>
                    <a:pt x="2702" y="18565"/>
                  </a:lnTo>
                  <a:lnTo>
                    <a:pt x="8307" y="21352"/>
                  </a:lnTo>
                  <a:lnTo>
                    <a:pt x="10735" y="21600"/>
                  </a:lnTo>
                  <a:lnTo>
                    <a:pt x="12694" y="21552"/>
                  </a:lnTo>
                  <a:lnTo>
                    <a:pt x="17509" y="20060"/>
                  </a:lnTo>
                  <a:lnTo>
                    <a:pt x="19148" y="18720"/>
                  </a:lnTo>
                  <a:lnTo>
                    <a:pt x="10881" y="18720"/>
                  </a:lnTo>
                  <a:lnTo>
                    <a:pt x="9471" y="18563"/>
                  </a:lnTo>
                  <a:lnTo>
                    <a:pt x="5213" y="15732"/>
                  </a:lnTo>
                  <a:lnTo>
                    <a:pt x="4074" y="11477"/>
                  </a:lnTo>
                  <a:lnTo>
                    <a:pt x="21581" y="11477"/>
                  </a:lnTo>
                  <a:lnTo>
                    <a:pt x="21600" y="11292"/>
                  </a:lnTo>
                  <a:lnTo>
                    <a:pt x="21584" y="10636"/>
                  </a:lnTo>
                  <a:lnTo>
                    <a:pt x="21527" y="9011"/>
                  </a:lnTo>
                  <a:lnTo>
                    <a:pt x="17493" y="9011"/>
                  </a:lnTo>
                  <a:lnTo>
                    <a:pt x="4414" y="8612"/>
                  </a:lnTo>
                  <a:lnTo>
                    <a:pt x="6645" y="4349"/>
                  </a:lnTo>
                  <a:lnTo>
                    <a:pt x="11301" y="2880"/>
                  </a:lnTo>
                  <a:lnTo>
                    <a:pt x="18726" y="2880"/>
                  </a:lnTo>
                  <a:lnTo>
                    <a:pt x="17386" y="1770"/>
                  </a:lnTo>
                  <a:lnTo>
                    <a:pt x="15612" y="836"/>
                  </a:lnTo>
                  <a:lnTo>
                    <a:pt x="13610" y="246"/>
                  </a:lnTo>
                  <a:lnTo>
                    <a:pt x="113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320039" y="217931"/>
              <a:ext cx="34427" cy="91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992" y="0"/>
                  </a:lnTo>
                  <a:lnTo>
                    <a:pt x="0" y="21329"/>
                  </a:lnTo>
                  <a:lnTo>
                    <a:pt x="1960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97612" y="47498"/>
              <a:ext cx="156978" cy="19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32" y="0"/>
                  </a:moveTo>
                  <a:lnTo>
                    <a:pt x="5557" y="1112"/>
                  </a:lnTo>
                  <a:lnTo>
                    <a:pt x="1555" y="4748"/>
                  </a:lnTo>
                  <a:lnTo>
                    <a:pt x="0" y="10294"/>
                  </a:lnTo>
                  <a:lnTo>
                    <a:pt x="94" y="12727"/>
                  </a:lnTo>
                  <a:lnTo>
                    <a:pt x="2901" y="18449"/>
                  </a:lnTo>
                  <a:lnTo>
                    <a:pt x="8371" y="21354"/>
                  </a:lnTo>
                  <a:lnTo>
                    <a:pt x="10537" y="21600"/>
                  </a:lnTo>
                  <a:lnTo>
                    <a:pt x="11544" y="21584"/>
                  </a:lnTo>
                  <a:lnTo>
                    <a:pt x="16709" y="19665"/>
                  </a:lnTo>
                  <a:lnTo>
                    <a:pt x="17283" y="19133"/>
                  </a:lnTo>
                  <a:lnTo>
                    <a:pt x="21583" y="19133"/>
                  </a:lnTo>
                  <a:lnTo>
                    <a:pt x="21600" y="18734"/>
                  </a:lnTo>
                  <a:lnTo>
                    <a:pt x="11027" y="18734"/>
                  </a:lnTo>
                  <a:lnTo>
                    <a:pt x="9654" y="18568"/>
                  </a:lnTo>
                  <a:lnTo>
                    <a:pt x="5352" y="15449"/>
                  </a:lnTo>
                  <a:lnTo>
                    <a:pt x="4404" y="10565"/>
                  </a:lnTo>
                  <a:lnTo>
                    <a:pt x="4610" y="8651"/>
                  </a:lnTo>
                  <a:lnTo>
                    <a:pt x="6605" y="4577"/>
                  </a:lnTo>
                  <a:lnTo>
                    <a:pt x="11411" y="2780"/>
                  </a:lnTo>
                  <a:lnTo>
                    <a:pt x="17747" y="2780"/>
                  </a:lnTo>
                  <a:lnTo>
                    <a:pt x="16975" y="1985"/>
                  </a:lnTo>
                  <a:lnTo>
                    <a:pt x="15295" y="927"/>
                  </a:lnTo>
                  <a:lnTo>
                    <a:pt x="13346" y="264"/>
                  </a:lnTo>
                  <a:lnTo>
                    <a:pt x="1113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277749" y="72262"/>
              <a:ext cx="81599" cy="14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929" y="0"/>
                  </a:moveTo>
                  <a:lnTo>
                    <a:pt x="739" y="0"/>
                  </a:lnTo>
                  <a:lnTo>
                    <a:pt x="3362" y="221"/>
                  </a:lnTo>
                  <a:lnTo>
                    <a:pt x="5782" y="794"/>
                  </a:lnTo>
                  <a:lnTo>
                    <a:pt x="12813" y="6565"/>
                  </a:lnTo>
                  <a:lnTo>
                    <a:pt x="13514" y="11485"/>
                  </a:lnTo>
                  <a:lnTo>
                    <a:pt x="13131" y="13932"/>
                  </a:lnTo>
                  <a:lnTo>
                    <a:pt x="7172" y="20292"/>
                  </a:lnTo>
                  <a:lnTo>
                    <a:pt x="0" y="21600"/>
                  </a:lnTo>
                  <a:lnTo>
                    <a:pt x="20340" y="21600"/>
                  </a:lnTo>
                  <a:lnTo>
                    <a:pt x="21600" y="888"/>
                  </a:lnTo>
                  <a:lnTo>
                    <a:pt x="14153" y="888"/>
                  </a:lnTo>
                  <a:lnTo>
                    <a:pt x="1292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331215" y="53593"/>
              <a:ext cx="28958" cy="2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63" y="0"/>
                  </a:moveTo>
                  <a:lnTo>
                    <a:pt x="0" y="21600"/>
                  </a:lnTo>
                  <a:lnTo>
                    <a:pt x="20985" y="21600"/>
                  </a:lnTo>
                  <a:lnTo>
                    <a:pt x="21600" y="78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404897" y="56261"/>
              <a:ext cx="117535" cy="19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3" y="0"/>
                  </a:moveTo>
                  <a:lnTo>
                    <a:pt x="21" y="12902"/>
                  </a:lnTo>
                  <a:lnTo>
                    <a:pt x="0" y="14934"/>
                  </a:lnTo>
                  <a:lnTo>
                    <a:pt x="65" y="15643"/>
                  </a:lnTo>
                  <a:lnTo>
                    <a:pt x="3331" y="19921"/>
                  </a:lnTo>
                  <a:lnTo>
                    <a:pt x="11106" y="21600"/>
                  </a:lnTo>
                  <a:lnTo>
                    <a:pt x="14326" y="21443"/>
                  </a:lnTo>
                  <a:lnTo>
                    <a:pt x="17224" y="20840"/>
                  </a:lnTo>
                  <a:lnTo>
                    <a:pt x="19793" y="19788"/>
                  </a:lnTo>
                  <a:lnTo>
                    <a:pt x="21600" y="18574"/>
                  </a:lnTo>
                  <a:lnTo>
                    <a:pt x="12413" y="18574"/>
                  </a:lnTo>
                  <a:lnTo>
                    <a:pt x="10709" y="18531"/>
                  </a:lnTo>
                  <a:lnTo>
                    <a:pt x="9262" y="18243"/>
                  </a:lnTo>
                  <a:lnTo>
                    <a:pt x="8142" y="17681"/>
                  </a:lnTo>
                  <a:lnTo>
                    <a:pt x="6998" y="17133"/>
                  </a:lnTo>
                  <a:lnTo>
                    <a:pt x="5777" y="12902"/>
                  </a:lnTo>
                  <a:lnTo>
                    <a:pt x="5834" y="11643"/>
                  </a:lnTo>
                  <a:lnTo>
                    <a:pt x="6484" y="115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523875" y="217424"/>
              <a:ext cx="28801" cy="28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666" y="0"/>
                  </a:lnTo>
                  <a:lnTo>
                    <a:pt x="0" y="20818"/>
                  </a:lnTo>
                  <a:lnTo>
                    <a:pt x="2086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472439" y="60325"/>
              <a:ext cx="85726" cy="1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28" y="0"/>
                  </a:moveTo>
                  <a:lnTo>
                    <a:pt x="12864" y="13335"/>
                  </a:lnTo>
                  <a:lnTo>
                    <a:pt x="10455" y="18960"/>
                  </a:lnTo>
                  <a:lnTo>
                    <a:pt x="1752" y="21575"/>
                  </a:lnTo>
                  <a:lnTo>
                    <a:pt x="0" y="21600"/>
                  </a:lnTo>
                  <a:lnTo>
                    <a:pt x="12596" y="21600"/>
                  </a:lnTo>
                  <a:lnTo>
                    <a:pt x="13184" y="21256"/>
                  </a:lnTo>
                  <a:lnTo>
                    <a:pt x="20217" y="21256"/>
                  </a:lnTo>
                  <a:lnTo>
                    <a:pt x="21600" y="155"/>
                  </a:lnTo>
                  <a:lnTo>
                    <a:pt x="1372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592350" y="87375"/>
              <a:ext cx="162225" cy="165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27" y="0"/>
                  </a:moveTo>
                  <a:lnTo>
                    <a:pt x="11699" y="0"/>
                  </a:lnTo>
                  <a:lnTo>
                    <a:pt x="13170" y="133"/>
                  </a:lnTo>
                  <a:lnTo>
                    <a:pt x="14440" y="435"/>
                  </a:lnTo>
                  <a:lnTo>
                    <a:pt x="17422" y="4791"/>
                  </a:lnTo>
                  <a:lnTo>
                    <a:pt x="17431" y="5230"/>
                  </a:lnTo>
                  <a:lnTo>
                    <a:pt x="17397" y="5578"/>
                  </a:lnTo>
                  <a:lnTo>
                    <a:pt x="17363" y="6141"/>
                  </a:lnTo>
                  <a:lnTo>
                    <a:pt x="15994" y="6484"/>
                  </a:lnTo>
                  <a:lnTo>
                    <a:pt x="14294" y="6792"/>
                  </a:lnTo>
                  <a:lnTo>
                    <a:pt x="12265" y="7060"/>
                  </a:lnTo>
                  <a:lnTo>
                    <a:pt x="8750" y="7395"/>
                  </a:lnTo>
                  <a:lnTo>
                    <a:pt x="7744" y="7512"/>
                  </a:lnTo>
                  <a:lnTo>
                    <a:pt x="2263" y="9567"/>
                  </a:lnTo>
                  <a:lnTo>
                    <a:pt x="15" y="14026"/>
                  </a:lnTo>
                  <a:lnTo>
                    <a:pt x="0" y="14499"/>
                  </a:lnTo>
                  <a:lnTo>
                    <a:pt x="83" y="15890"/>
                  </a:lnTo>
                  <a:lnTo>
                    <a:pt x="3165" y="20352"/>
                  </a:lnTo>
                  <a:lnTo>
                    <a:pt x="8131" y="21600"/>
                  </a:lnTo>
                  <a:lnTo>
                    <a:pt x="9332" y="21597"/>
                  </a:lnTo>
                  <a:lnTo>
                    <a:pt x="14954" y="19976"/>
                  </a:lnTo>
                  <a:lnTo>
                    <a:pt x="17233" y="18455"/>
                  </a:lnTo>
                  <a:lnTo>
                    <a:pt x="9230" y="18455"/>
                  </a:lnTo>
                  <a:lnTo>
                    <a:pt x="8098" y="18350"/>
                  </a:lnTo>
                  <a:lnTo>
                    <a:pt x="4394" y="15575"/>
                  </a:lnTo>
                  <a:lnTo>
                    <a:pt x="4430" y="14450"/>
                  </a:lnTo>
                  <a:lnTo>
                    <a:pt x="8219" y="10937"/>
                  </a:lnTo>
                  <a:lnTo>
                    <a:pt x="12544" y="10368"/>
                  </a:lnTo>
                  <a:lnTo>
                    <a:pt x="14396" y="10065"/>
                  </a:lnTo>
                  <a:lnTo>
                    <a:pt x="15968" y="9716"/>
                  </a:lnTo>
                  <a:lnTo>
                    <a:pt x="17262" y="9319"/>
                  </a:lnTo>
                  <a:lnTo>
                    <a:pt x="21462" y="9319"/>
                  </a:lnTo>
                  <a:lnTo>
                    <a:pt x="21574" y="6041"/>
                  </a:lnTo>
                  <a:lnTo>
                    <a:pt x="21599" y="5081"/>
                  </a:lnTo>
                  <a:lnTo>
                    <a:pt x="21600" y="3658"/>
                  </a:lnTo>
                  <a:lnTo>
                    <a:pt x="21569" y="2911"/>
                  </a:lnTo>
                  <a:lnTo>
                    <a:pt x="21507" y="2284"/>
                  </a:lnTo>
                  <a:lnTo>
                    <a:pt x="21304" y="1159"/>
                  </a:lnTo>
                  <a:lnTo>
                    <a:pt x="20898" y="215"/>
                  </a:lnTo>
                  <a:lnTo>
                    <a:pt x="2072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722122" y="228727"/>
              <a:ext cx="37973" cy="2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86" y="0"/>
                  </a:moveTo>
                  <a:lnTo>
                    <a:pt x="0" y="0"/>
                  </a:lnTo>
                  <a:lnTo>
                    <a:pt x="361" y="7771"/>
                  </a:lnTo>
                  <a:lnTo>
                    <a:pt x="1376" y="14640"/>
                  </a:lnTo>
                  <a:lnTo>
                    <a:pt x="3106" y="20571"/>
                  </a:lnTo>
                  <a:lnTo>
                    <a:pt x="21600" y="21600"/>
                  </a:lnTo>
                  <a:lnTo>
                    <a:pt x="19506" y="15086"/>
                  </a:lnTo>
                  <a:lnTo>
                    <a:pt x="18205" y="8457"/>
                  </a:lnTo>
                  <a:lnTo>
                    <a:pt x="17555" y="1486"/>
                  </a:lnTo>
                  <a:lnTo>
                    <a:pt x="174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600583" y="61722"/>
              <a:ext cx="147433" cy="58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48" y="0"/>
                  </a:moveTo>
                  <a:lnTo>
                    <a:pt x="6308" y="1862"/>
                  </a:lnTo>
                  <a:lnTo>
                    <a:pt x="1497" y="10618"/>
                  </a:lnTo>
                  <a:lnTo>
                    <a:pt x="0" y="19691"/>
                  </a:lnTo>
                  <a:lnTo>
                    <a:pt x="4447" y="21600"/>
                  </a:lnTo>
                  <a:lnTo>
                    <a:pt x="4911" y="18338"/>
                  </a:lnTo>
                  <a:lnTo>
                    <a:pt x="5468" y="15612"/>
                  </a:lnTo>
                  <a:lnTo>
                    <a:pt x="11666" y="9403"/>
                  </a:lnTo>
                  <a:lnTo>
                    <a:pt x="21600" y="9403"/>
                  </a:lnTo>
                  <a:lnTo>
                    <a:pt x="21137" y="7914"/>
                  </a:lnTo>
                  <a:lnTo>
                    <a:pt x="15574" y="768"/>
                  </a:lnTo>
                  <a:lnTo>
                    <a:pt x="14094" y="262"/>
                  </a:lnTo>
                  <a:lnTo>
                    <a:pt x="1244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798576" y="0"/>
              <a:ext cx="40005" cy="25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0"/>
                  </a:moveTo>
                  <a:lnTo>
                    <a:pt x="0" y="21514"/>
                  </a:lnTo>
                  <a:lnTo>
                    <a:pt x="16800" y="21600"/>
                  </a:lnTo>
                  <a:lnTo>
                    <a:pt x="21600" y="97"/>
                  </a:lnTo>
                  <a:lnTo>
                    <a:pt x="4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877697" y="2793"/>
              <a:ext cx="40132" cy="255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85" y="0"/>
                  </a:moveTo>
                  <a:lnTo>
                    <a:pt x="0" y="21503"/>
                  </a:lnTo>
                  <a:lnTo>
                    <a:pt x="16815" y="21600"/>
                  </a:lnTo>
                  <a:lnTo>
                    <a:pt x="21600" y="97"/>
                  </a:lnTo>
                  <a:lnTo>
                    <a:pt x="47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951356" y="300990"/>
              <a:ext cx="69179" cy="3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753" y="18699"/>
                  </a:lnTo>
                  <a:lnTo>
                    <a:pt x="3014" y="20472"/>
                  </a:lnTo>
                  <a:lnTo>
                    <a:pt x="5115" y="21439"/>
                  </a:lnTo>
                  <a:lnTo>
                    <a:pt x="6979" y="21600"/>
                  </a:lnTo>
                  <a:lnTo>
                    <a:pt x="9247" y="21439"/>
                  </a:lnTo>
                  <a:lnTo>
                    <a:pt x="19842" y="8118"/>
                  </a:lnTo>
                  <a:lnTo>
                    <a:pt x="21600" y="2337"/>
                  </a:lnTo>
                  <a:lnTo>
                    <a:pt x="7693" y="2337"/>
                  </a:lnTo>
                  <a:lnTo>
                    <a:pt x="5552" y="2176"/>
                  </a:lnTo>
                  <a:lnTo>
                    <a:pt x="3926" y="2096"/>
                  </a:lnTo>
                  <a:lnTo>
                    <a:pt x="2102" y="1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946403" y="74930"/>
              <a:ext cx="107956" cy="229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680" y="17564"/>
                  </a:lnTo>
                  <a:lnTo>
                    <a:pt x="12400" y="17875"/>
                  </a:lnTo>
                  <a:lnTo>
                    <a:pt x="12197" y="18113"/>
                  </a:lnTo>
                  <a:lnTo>
                    <a:pt x="7877" y="21301"/>
                  </a:lnTo>
                  <a:lnTo>
                    <a:pt x="7039" y="21516"/>
                  </a:lnTo>
                  <a:lnTo>
                    <a:pt x="5921" y="21600"/>
                  </a:lnTo>
                  <a:lnTo>
                    <a:pt x="14832" y="21600"/>
                  </a:lnTo>
                  <a:lnTo>
                    <a:pt x="18423" y="17922"/>
                  </a:lnTo>
                  <a:lnTo>
                    <a:pt x="21600" y="14316"/>
                  </a:lnTo>
                  <a:lnTo>
                    <a:pt x="16009" y="14316"/>
                  </a:lnTo>
                  <a:lnTo>
                    <a:pt x="15475" y="13264"/>
                  </a:lnTo>
                  <a:lnTo>
                    <a:pt x="14903" y="12237"/>
                  </a:lnTo>
                  <a:lnTo>
                    <a:pt x="14294" y="11235"/>
                  </a:lnTo>
                  <a:lnTo>
                    <a:pt x="13645" y="10257"/>
                  </a:lnTo>
                  <a:lnTo>
                    <a:pt x="6708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026413" y="79756"/>
              <a:ext cx="88521" cy="147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07" y="0"/>
                  </a:moveTo>
                  <a:lnTo>
                    <a:pt x="3502" y="15516"/>
                  </a:lnTo>
                  <a:lnTo>
                    <a:pt x="0" y="21600"/>
                  </a:lnTo>
                  <a:lnTo>
                    <a:pt x="6819" y="21600"/>
                  </a:lnTo>
                  <a:lnTo>
                    <a:pt x="21600" y="167"/>
                  </a:lnTo>
                  <a:lnTo>
                    <a:pt x="1400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32003" y="66548"/>
              <a:ext cx="721532" cy="16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445" y="0"/>
                  </a:moveTo>
                  <a:lnTo>
                    <a:pt x="1699" y="0"/>
                  </a:lnTo>
                  <a:lnTo>
                    <a:pt x="2038" y="199"/>
                  </a:lnTo>
                  <a:lnTo>
                    <a:pt x="2341" y="697"/>
                  </a:lnTo>
                  <a:lnTo>
                    <a:pt x="3121" y="5809"/>
                  </a:lnTo>
                  <a:lnTo>
                    <a:pt x="3156" y="7262"/>
                  </a:lnTo>
                  <a:lnTo>
                    <a:pt x="4104" y="7262"/>
                  </a:lnTo>
                  <a:lnTo>
                    <a:pt x="4101" y="6855"/>
                  </a:lnTo>
                  <a:lnTo>
                    <a:pt x="3990" y="4313"/>
                  </a:lnTo>
                  <a:lnTo>
                    <a:pt x="3788" y="2097"/>
                  </a:lnTo>
                  <a:lnTo>
                    <a:pt x="3493" y="199"/>
                  </a:lnTo>
                  <a:lnTo>
                    <a:pt x="3445" y="0"/>
                  </a:lnTo>
                  <a:close/>
                  <a:moveTo>
                    <a:pt x="21600" y="12278"/>
                  </a:moveTo>
                  <a:lnTo>
                    <a:pt x="20656" y="12278"/>
                  </a:lnTo>
                  <a:lnTo>
                    <a:pt x="20641" y="13761"/>
                  </a:lnTo>
                  <a:lnTo>
                    <a:pt x="20623" y="15090"/>
                  </a:lnTo>
                  <a:lnTo>
                    <a:pt x="20020" y="20161"/>
                  </a:lnTo>
                  <a:lnTo>
                    <a:pt x="18850" y="21600"/>
                  </a:lnTo>
                  <a:lnTo>
                    <a:pt x="20649" y="21600"/>
                  </a:lnTo>
                  <a:lnTo>
                    <a:pt x="20660" y="21566"/>
                  </a:lnTo>
                  <a:lnTo>
                    <a:pt x="21580" y="21566"/>
                  </a:lnTo>
                  <a:lnTo>
                    <a:pt x="21568" y="20873"/>
                  </a:lnTo>
                  <a:lnTo>
                    <a:pt x="21565" y="20325"/>
                  </a:lnTo>
                  <a:lnTo>
                    <a:pt x="21562" y="19516"/>
                  </a:lnTo>
                  <a:lnTo>
                    <a:pt x="21565" y="17513"/>
                  </a:lnTo>
                  <a:lnTo>
                    <a:pt x="21568" y="16838"/>
                  </a:lnTo>
                  <a:lnTo>
                    <a:pt x="21600" y="12278"/>
                  </a:lnTo>
                  <a:close/>
                  <a:moveTo>
                    <a:pt x="3091" y="13967"/>
                  </a:moveTo>
                  <a:lnTo>
                    <a:pt x="2290" y="18193"/>
                  </a:lnTo>
                  <a:lnTo>
                    <a:pt x="1601" y="18763"/>
                  </a:lnTo>
                  <a:lnTo>
                    <a:pt x="3545" y="18763"/>
                  </a:lnTo>
                  <a:lnTo>
                    <a:pt x="3700" y="17933"/>
                  </a:lnTo>
                  <a:lnTo>
                    <a:pt x="3900" y="16396"/>
                  </a:lnTo>
                  <a:lnTo>
                    <a:pt x="4053" y="14642"/>
                  </a:lnTo>
                  <a:lnTo>
                    <a:pt x="3091" y="13967"/>
                  </a:lnTo>
                  <a:close/>
                  <a:moveTo>
                    <a:pt x="4117" y="10184"/>
                  </a:moveTo>
                  <a:lnTo>
                    <a:pt x="0" y="10184"/>
                  </a:lnTo>
                  <a:lnTo>
                    <a:pt x="4110" y="10825"/>
                  </a:lnTo>
                  <a:lnTo>
                    <a:pt x="4114" y="10336"/>
                  </a:lnTo>
                  <a:lnTo>
                    <a:pt x="4117" y="10184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92" name="Group 992"/>
          <p:cNvGrpSpPr/>
          <p:nvPr/>
        </p:nvGrpSpPr>
        <p:grpSpPr>
          <a:xfrm>
            <a:off x="6063869" y="4886452"/>
            <a:ext cx="1491488" cy="303532"/>
            <a:chOff x="0" y="0"/>
            <a:chExt cx="1491487" cy="303531"/>
          </a:xfrm>
        </p:grpSpPr>
        <p:sp>
          <p:nvSpPr>
            <p:cNvPr id="970" name="Shape 970"/>
            <p:cNvSpPr/>
            <p:nvPr/>
          </p:nvSpPr>
          <p:spPr>
            <a:xfrm>
              <a:off x="0" y="48006"/>
              <a:ext cx="141188" cy="255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0" y="0"/>
                  </a:moveTo>
                  <a:lnTo>
                    <a:pt x="0" y="21514"/>
                  </a:lnTo>
                  <a:lnTo>
                    <a:pt x="4760" y="21600"/>
                  </a:lnTo>
                  <a:lnTo>
                    <a:pt x="5246" y="14031"/>
                  </a:lnTo>
                  <a:lnTo>
                    <a:pt x="21509" y="14031"/>
                  </a:lnTo>
                  <a:lnTo>
                    <a:pt x="21600" y="13967"/>
                  </a:lnTo>
                  <a:lnTo>
                    <a:pt x="12338" y="13967"/>
                  </a:lnTo>
                  <a:lnTo>
                    <a:pt x="10840" y="13846"/>
                  </a:lnTo>
                  <a:lnTo>
                    <a:pt x="6185" y="11590"/>
                  </a:lnTo>
                  <a:lnTo>
                    <a:pt x="5168" y="7944"/>
                  </a:lnTo>
                  <a:lnTo>
                    <a:pt x="5409" y="6537"/>
                  </a:lnTo>
                  <a:lnTo>
                    <a:pt x="7811" y="3414"/>
                  </a:lnTo>
                  <a:lnTo>
                    <a:pt x="11331" y="2104"/>
                  </a:lnTo>
                  <a:lnTo>
                    <a:pt x="5576" y="2104"/>
                  </a:lnTo>
                  <a:lnTo>
                    <a:pt x="5693" y="75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80643" y="70993"/>
              <a:ext cx="84837" cy="142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89" y="0"/>
                  </a:moveTo>
                  <a:lnTo>
                    <a:pt x="1617" y="0"/>
                  </a:lnTo>
                  <a:lnTo>
                    <a:pt x="4071" y="220"/>
                  </a:lnTo>
                  <a:lnTo>
                    <a:pt x="6334" y="767"/>
                  </a:lnTo>
                  <a:lnTo>
                    <a:pt x="12825" y="6224"/>
                  </a:lnTo>
                  <a:lnTo>
                    <a:pt x="13479" y="10781"/>
                  </a:lnTo>
                  <a:lnTo>
                    <a:pt x="13455" y="11109"/>
                  </a:lnTo>
                  <a:lnTo>
                    <a:pt x="10956" y="17625"/>
                  </a:lnTo>
                  <a:lnTo>
                    <a:pt x="2559" y="21480"/>
                  </a:lnTo>
                  <a:lnTo>
                    <a:pt x="0" y="21600"/>
                  </a:lnTo>
                  <a:lnTo>
                    <a:pt x="15415" y="21600"/>
                  </a:lnTo>
                  <a:lnTo>
                    <a:pt x="20711" y="15171"/>
                  </a:lnTo>
                  <a:lnTo>
                    <a:pt x="21600" y="11109"/>
                  </a:lnTo>
                  <a:lnTo>
                    <a:pt x="21570" y="9149"/>
                  </a:lnTo>
                  <a:lnTo>
                    <a:pt x="18475" y="2098"/>
                  </a:lnTo>
                  <a:lnTo>
                    <a:pt x="16960" y="670"/>
                  </a:lnTo>
                  <a:lnTo>
                    <a:pt x="159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36447" y="46609"/>
              <a:ext cx="106998" cy="26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73" y="0"/>
                  </a:moveTo>
                  <a:lnTo>
                    <a:pt x="3454" y="7997"/>
                  </a:lnTo>
                  <a:lnTo>
                    <a:pt x="0" y="21600"/>
                  </a:lnTo>
                  <a:lnTo>
                    <a:pt x="7594" y="21600"/>
                  </a:lnTo>
                  <a:lnTo>
                    <a:pt x="8238" y="20698"/>
                  </a:lnTo>
                  <a:lnTo>
                    <a:pt x="10204" y="20035"/>
                  </a:lnTo>
                  <a:lnTo>
                    <a:pt x="21600" y="20035"/>
                  </a:lnTo>
                  <a:lnTo>
                    <a:pt x="20938" y="16913"/>
                  </a:lnTo>
                  <a:lnTo>
                    <a:pt x="19280" y="11165"/>
                  </a:lnTo>
                  <a:lnTo>
                    <a:pt x="17431" y="6544"/>
                  </a:lnTo>
                  <a:lnTo>
                    <a:pt x="15425" y="3156"/>
                  </a:lnTo>
                  <a:lnTo>
                    <a:pt x="13270" y="981"/>
                  </a:lnTo>
                  <a:lnTo>
                    <a:pt x="1097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200024" y="54864"/>
              <a:ext cx="98269" cy="185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23" y="0"/>
                  </a:moveTo>
                  <a:lnTo>
                    <a:pt x="0" y="21481"/>
                  </a:lnTo>
                  <a:lnTo>
                    <a:pt x="6867" y="21600"/>
                  </a:lnTo>
                  <a:lnTo>
                    <a:pt x="7593" y="10363"/>
                  </a:lnTo>
                  <a:lnTo>
                    <a:pt x="7745" y="9231"/>
                  </a:lnTo>
                  <a:lnTo>
                    <a:pt x="10496" y="4640"/>
                  </a:lnTo>
                  <a:lnTo>
                    <a:pt x="14293" y="3513"/>
                  </a:lnTo>
                  <a:lnTo>
                    <a:pt x="21485" y="3513"/>
                  </a:lnTo>
                  <a:lnTo>
                    <a:pt x="21600" y="3365"/>
                  </a:lnTo>
                  <a:lnTo>
                    <a:pt x="7370" y="3365"/>
                  </a:lnTo>
                  <a:lnTo>
                    <a:pt x="7593" y="119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233552" y="52831"/>
              <a:ext cx="72772" cy="30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27" y="0"/>
                  </a:moveTo>
                  <a:lnTo>
                    <a:pt x="0" y="21600"/>
                  </a:lnTo>
                  <a:lnTo>
                    <a:pt x="19216" y="21600"/>
                  </a:lnTo>
                  <a:lnTo>
                    <a:pt x="21600" y="8000"/>
                  </a:lnTo>
                  <a:lnTo>
                    <a:pt x="19232" y="4715"/>
                  </a:lnTo>
                  <a:lnTo>
                    <a:pt x="16874" y="2322"/>
                  </a:lnTo>
                  <a:lnTo>
                    <a:pt x="14523" y="813"/>
                  </a:lnTo>
                  <a:lnTo>
                    <a:pt x="12176" y="178"/>
                  </a:lnTo>
                  <a:lnTo>
                    <a:pt x="1002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312037" y="57531"/>
              <a:ext cx="169674" cy="19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66" y="0"/>
                  </a:moveTo>
                  <a:lnTo>
                    <a:pt x="5045" y="1423"/>
                  </a:lnTo>
                  <a:lnTo>
                    <a:pt x="936" y="6027"/>
                  </a:lnTo>
                  <a:lnTo>
                    <a:pt x="0" y="10636"/>
                  </a:lnTo>
                  <a:lnTo>
                    <a:pt x="88" y="13015"/>
                  </a:lnTo>
                  <a:lnTo>
                    <a:pt x="2700" y="18549"/>
                  </a:lnTo>
                  <a:lnTo>
                    <a:pt x="8304" y="21346"/>
                  </a:lnTo>
                  <a:lnTo>
                    <a:pt x="10735" y="21600"/>
                  </a:lnTo>
                  <a:lnTo>
                    <a:pt x="12687" y="21550"/>
                  </a:lnTo>
                  <a:lnTo>
                    <a:pt x="17510" y="20046"/>
                  </a:lnTo>
                  <a:lnTo>
                    <a:pt x="19134" y="18720"/>
                  </a:lnTo>
                  <a:lnTo>
                    <a:pt x="10865" y="18720"/>
                  </a:lnTo>
                  <a:lnTo>
                    <a:pt x="9464" y="18565"/>
                  </a:lnTo>
                  <a:lnTo>
                    <a:pt x="5213" y="15724"/>
                  </a:lnTo>
                  <a:lnTo>
                    <a:pt x="4074" y="11477"/>
                  </a:lnTo>
                  <a:lnTo>
                    <a:pt x="21576" y="11477"/>
                  </a:lnTo>
                  <a:lnTo>
                    <a:pt x="21600" y="11078"/>
                  </a:lnTo>
                  <a:lnTo>
                    <a:pt x="21520" y="9011"/>
                  </a:lnTo>
                  <a:lnTo>
                    <a:pt x="17477" y="9011"/>
                  </a:lnTo>
                  <a:lnTo>
                    <a:pt x="4398" y="8597"/>
                  </a:lnTo>
                  <a:lnTo>
                    <a:pt x="6629" y="4349"/>
                  </a:lnTo>
                  <a:lnTo>
                    <a:pt x="11301" y="2880"/>
                  </a:lnTo>
                  <a:lnTo>
                    <a:pt x="18726" y="2880"/>
                  </a:lnTo>
                  <a:lnTo>
                    <a:pt x="17386" y="1768"/>
                  </a:lnTo>
                  <a:lnTo>
                    <a:pt x="15610" y="830"/>
                  </a:lnTo>
                  <a:lnTo>
                    <a:pt x="13603" y="240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509142" y="64135"/>
              <a:ext cx="130201" cy="19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3" y="0"/>
                  </a:moveTo>
                  <a:lnTo>
                    <a:pt x="6595" y="1169"/>
                  </a:lnTo>
                  <a:lnTo>
                    <a:pt x="1812" y="4933"/>
                  </a:lnTo>
                  <a:lnTo>
                    <a:pt x="0" y="10508"/>
                  </a:lnTo>
                  <a:lnTo>
                    <a:pt x="28" y="12048"/>
                  </a:lnTo>
                  <a:lnTo>
                    <a:pt x="2256" y="17330"/>
                  </a:lnTo>
                  <a:lnTo>
                    <a:pt x="7482" y="20706"/>
                  </a:lnTo>
                  <a:lnTo>
                    <a:pt x="12578" y="21600"/>
                  </a:lnTo>
                  <a:lnTo>
                    <a:pt x="15242" y="21469"/>
                  </a:lnTo>
                  <a:lnTo>
                    <a:pt x="17577" y="20946"/>
                  </a:lnTo>
                  <a:lnTo>
                    <a:pt x="19588" y="20030"/>
                  </a:lnTo>
                  <a:lnTo>
                    <a:pt x="21280" y="18720"/>
                  </a:lnTo>
                  <a:lnTo>
                    <a:pt x="13232" y="18720"/>
                  </a:lnTo>
                  <a:lnTo>
                    <a:pt x="11604" y="18565"/>
                  </a:lnTo>
                  <a:lnTo>
                    <a:pt x="6456" y="15488"/>
                  </a:lnTo>
                  <a:lnTo>
                    <a:pt x="5346" y="10508"/>
                  </a:lnTo>
                  <a:lnTo>
                    <a:pt x="5567" y="8722"/>
                  </a:lnTo>
                  <a:lnTo>
                    <a:pt x="7943" y="4676"/>
                  </a:lnTo>
                  <a:lnTo>
                    <a:pt x="13800" y="2909"/>
                  </a:lnTo>
                  <a:lnTo>
                    <a:pt x="21600" y="2909"/>
                  </a:lnTo>
                  <a:lnTo>
                    <a:pt x="21048" y="2414"/>
                  </a:lnTo>
                  <a:lnTo>
                    <a:pt x="14811" y="80"/>
                  </a:lnTo>
                  <a:lnTo>
                    <a:pt x="1346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588899" y="90043"/>
              <a:ext cx="82365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29" y="0"/>
                  </a:moveTo>
                  <a:lnTo>
                    <a:pt x="899" y="0"/>
                  </a:lnTo>
                  <a:lnTo>
                    <a:pt x="3578" y="190"/>
                  </a:lnTo>
                  <a:lnTo>
                    <a:pt x="6016" y="664"/>
                  </a:lnTo>
                  <a:lnTo>
                    <a:pt x="12806" y="5489"/>
                  </a:lnTo>
                  <a:lnTo>
                    <a:pt x="13455" y="9786"/>
                  </a:lnTo>
                  <a:lnTo>
                    <a:pt x="13081" y="11883"/>
                  </a:lnTo>
                  <a:lnTo>
                    <a:pt x="7217" y="17321"/>
                  </a:lnTo>
                  <a:lnTo>
                    <a:pt x="0" y="18426"/>
                  </a:lnTo>
                  <a:lnTo>
                    <a:pt x="12723" y="18426"/>
                  </a:lnTo>
                  <a:lnTo>
                    <a:pt x="12523" y="21467"/>
                  </a:lnTo>
                  <a:lnTo>
                    <a:pt x="20116" y="21600"/>
                  </a:lnTo>
                  <a:lnTo>
                    <a:pt x="21600" y="150"/>
                  </a:lnTo>
                  <a:lnTo>
                    <a:pt x="13455" y="150"/>
                  </a:lnTo>
                  <a:lnTo>
                    <a:pt x="1322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640206" y="0"/>
              <a:ext cx="34165" cy="91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7" y="0"/>
                  </a:moveTo>
                  <a:lnTo>
                    <a:pt x="0" y="21600"/>
                  </a:lnTo>
                  <a:lnTo>
                    <a:pt x="19636" y="21600"/>
                  </a:lnTo>
                  <a:lnTo>
                    <a:pt x="21600" y="271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723010" y="2793"/>
              <a:ext cx="32387" cy="36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7" y="0"/>
                  </a:moveTo>
                  <a:lnTo>
                    <a:pt x="0" y="21007"/>
                  </a:lnTo>
                  <a:lnTo>
                    <a:pt x="20837" y="21600"/>
                  </a:lnTo>
                  <a:lnTo>
                    <a:pt x="21600" y="669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715390" y="72898"/>
              <a:ext cx="37593" cy="185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22" y="0"/>
                  </a:moveTo>
                  <a:lnTo>
                    <a:pt x="0" y="21481"/>
                  </a:lnTo>
                  <a:lnTo>
                    <a:pt x="17951" y="21600"/>
                  </a:lnTo>
                  <a:lnTo>
                    <a:pt x="21600" y="119"/>
                  </a:lnTo>
                  <a:lnTo>
                    <a:pt x="372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788034" y="74041"/>
              <a:ext cx="144257" cy="19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64" y="0"/>
                  </a:moveTo>
                  <a:lnTo>
                    <a:pt x="6427" y="1084"/>
                  </a:lnTo>
                  <a:lnTo>
                    <a:pt x="1750" y="4737"/>
                  </a:lnTo>
                  <a:lnTo>
                    <a:pt x="172" y="8934"/>
                  </a:lnTo>
                  <a:lnTo>
                    <a:pt x="0" y="10557"/>
                  </a:lnTo>
                  <a:lnTo>
                    <a:pt x="107" y="13000"/>
                  </a:lnTo>
                  <a:lnTo>
                    <a:pt x="3081" y="18590"/>
                  </a:lnTo>
                  <a:lnTo>
                    <a:pt x="9360" y="21362"/>
                  </a:lnTo>
                  <a:lnTo>
                    <a:pt x="12037" y="21600"/>
                  </a:lnTo>
                  <a:lnTo>
                    <a:pt x="14209" y="21536"/>
                  </a:lnTo>
                  <a:lnTo>
                    <a:pt x="16216" y="21213"/>
                  </a:lnTo>
                  <a:lnTo>
                    <a:pt x="18060" y="20631"/>
                  </a:lnTo>
                  <a:lnTo>
                    <a:pt x="19739" y="19788"/>
                  </a:lnTo>
                  <a:lnTo>
                    <a:pt x="21202" y="18718"/>
                  </a:lnTo>
                  <a:lnTo>
                    <a:pt x="12113" y="18718"/>
                  </a:lnTo>
                  <a:lnTo>
                    <a:pt x="10491" y="18560"/>
                  </a:lnTo>
                  <a:lnTo>
                    <a:pt x="5779" y="15580"/>
                  </a:lnTo>
                  <a:lnTo>
                    <a:pt x="4811" y="10586"/>
                  </a:lnTo>
                  <a:lnTo>
                    <a:pt x="5040" y="8673"/>
                  </a:lnTo>
                  <a:lnTo>
                    <a:pt x="7302" y="4637"/>
                  </a:lnTo>
                  <a:lnTo>
                    <a:pt x="13121" y="2882"/>
                  </a:lnTo>
                  <a:lnTo>
                    <a:pt x="21600" y="2882"/>
                  </a:lnTo>
                  <a:lnTo>
                    <a:pt x="20328" y="1897"/>
                  </a:lnTo>
                  <a:lnTo>
                    <a:pt x="18838" y="1113"/>
                  </a:lnTo>
                  <a:lnTo>
                    <a:pt x="17131" y="537"/>
                  </a:lnTo>
                  <a:lnTo>
                    <a:pt x="15207" y="166"/>
                  </a:lnTo>
                  <a:lnTo>
                    <a:pt x="1306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868933" y="196469"/>
              <a:ext cx="78488" cy="4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177" y="0"/>
                  </a:moveTo>
                  <a:lnTo>
                    <a:pt x="6714" y="18937"/>
                  </a:lnTo>
                  <a:lnTo>
                    <a:pt x="0" y="21600"/>
                  </a:lnTo>
                  <a:lnTo>
                    <a:pt x="16704" y="21600"/>
                  </a:lnTo>
                  <a:lnTo>
                    <a:pt x="18856" y="16107"/>
                  </a:lnTo>
                  <a:lnTo>
                    <a:pt x="20493" y="9706"/>
                  </a:lnTo>
                  <a:lnTo>
                    <a:pt x="21600" y="2421"/>
                  </a:lnTo>
                  <a:lnTo>
                    <a:pt x="131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875664" y="99695"/>
              <a:ext cx="71121" cy="3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98" y="0"/>
                  </a:moveTo>
                  <a:lnTo>
                    <a:pt x="0" y="0"/>
                  </a:lnTo>
                  <a:lnTo>
                    <a:pt x="2278" y="478"/>
                  </a:lnTo>
                  <a:lnTo>
                    <a:pt x="4368" y="1593"/>
                  </a:lnTo>
                  <a:lnTo>
                    <a:pt x="12343" y="21600"/>
                  </a:lnTo>
                  <a:lnTo>
                    <a:pt x="21600" y="19617"/>
                  </a:lnTo>
                  <a:lnTo>
                    <a:pt x="20667" y="12193"/>
                  </a:lnTo>
                  <a:lnTo>
                    <a:pt x="19194" y="5639"/>
                  </a:lnTo>
                  <a:lnTo>
                    <a:pt x="1719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961008" y="81280"/>
              <a:ext cx="86107" cy="188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3" y="0"/>
                  </a:moveTo>
                  <a:lnTo>
                    <a:pt x="0" y="2773"/>
                  </a:lnTo>
                  <a:lnTo>
                    <a:pt x="5735" y="2860"/>
                  </a:lnTo>
                  <a:lnTo>
                    <a:pt x="4811" y="14966"/>
                  </a:lnTo>
                  <a:lnTo>
                    <a:pt x="6053" y="19858"/>
                  </a:lnTo>
                  <a:lnTo>
                    <a:pt x="15196" y="21571"/>
                  </a:lnTo>
                  <a:lnTo>
                    <a:pt x="16917" y="21600"/>
                  </a:lnTo>
                  <a:lnTo>
                    <a:pt x="18924" y="21527"/>
                  </a:lnTo>
                  <a:lnTo>
                    <a:pt x="21122" y="21353"/>
                  </a:lnTo>
                  <a:lnTo>
                    <a:pt x="20259" y="18276"/>
                  </a:lnTo>
                  <a:lnTo>
                    <a:pt x="17650" y="18276"/>
                  </a:lnTo>
                  <a:lnTo>
                    <a:pt x="15642" y="18247"/>
                  </a:lnTo>
                  <a:lnTo>
                    <a:pt x="14750" y="18145"/>
                  </a:lnTo>
                  <a:lnTo>
                    <a:pt x="14145" y="17956"/>
                  </a:lnTo>
                  <a:lnTo>
                    <a:pt x="13540" y="17782"/>
                  </a:lnTo>
                  <a:lnTo>
                    <a:pt x="13094" y="17550"/>
                  </a:lnTo>
                  <a:lnTo>
                    <a:pt x="12839" y="17245"/>
                  </a:lnTo>
                  <a:lnTo>
                    <a:pt x="12584" y="16955"/>
                  </a:lnTo>
                  <a:lnTo>
                    <a:pt x="12521" y="16301"/>
                  </a:lnTo>
                  <a:lnTo>
                    <a:pt x="12584" y="15285"/>
                  </a:lnTo>
                  <a:lnTo>
                    <a:pt x="13540" y="2976"/>
                  </a:lnTo>
                  <a:lnTo>
                    <a:pt x="21418" y="2976"/>
                  </a:lnTo>
                  <a:lnTo>
                    <a:pt x="21600" y="334"/>
                  </a:lnTo>
                  <a:lnTo>
                    <a:pt x="13731" y="203"/>
                  </a:lnTo>
                  <a:lnTo>
                    <a:pt x="13740" y="87"/>
                  </a:lnTo>
                  <a:lnTo>
                    <a:pt x="5958" y="87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984757" y="18796"/>
              <a:ext cx="33275" cy="63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2" y="6029"/>
                  </a:lnTo>
                  <a:lnTo>
                    <a:pt x="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079373" y="15240"/>
              <a:ext cx="32512" cy="36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43" y="0"/>
                  </a:moveTo>
                  <a:lnTo>
                    <a:pt x="0" y="21006"/>
                  </a:lnTo>
                  <a:lnTo>
                    <a:pt x="20756" y="21600"/>
                  </a:lnTo>
                  <a:lnTo>
                    <a:pt x="21600" y="668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071752" y="85343"/>
              <a:ext cx="37594" cy="18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22" y="0"/>
                  </a:moveTo>
                  <a:lnTo>
                    <a:pt x="0" y="21481"/>
                  </a:lnTo>
                  <a:lnTo>
                    <a:pt x="17951" y="21600"/>
                  </a:lnTo>
                  <a:lnTo>
                    <a:pt x="21600" y="119"/>
                  </a:lnTo>
                  <a:lnTo>
                    <a:pt x="372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138301" y="87375"/>
              <a:ext cx="108308" cy="1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2689" y="21483"/>
                  </a:lnTo>
                  <a:lnTo>
                    <a:pt x="18489" y="21600"/>
                  </a:lnTo>
                  <a:lnTo>
                    <a:pt x="21600" y="17312"/>
                  </a:lnTo>
                  <a:lnTo>
                    <a:pt x="15779" y="17312"/>
                  </a:lnTo>
                  <a:lnTo>
                    <a:pt x="15294" y="16203"/>
                  </a:lnTo>
                  <a:lnTo>
                    <a:pt x="14785" y="15115"/>
                  </a:lnTo>
                  <a:lnTo>
                    <a:pt x="14248" y="14046"/>
                  </a:lnTo>
                  <a:lnTo>
                    <a:pt x="13677" y="12995"/>
                  </a:lnTo>
                  <a:lnTo>
                    <a:pt x="6585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217422" y="92202"/>
              <a:ext cx="89662" cy="145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90" y="0"/>
                  </a:moveTo>
                  <a:lnTo>
                    <a:pt x="3090" y="16469"/>
                  </a:lnTo>
                  <a:lnTo>
                    <a:pt x="0" y="21600"/>
                  </a:lnTo>
                  <a:lnTo>
                    <a:pt x="7031" y="21600"/>
                  </a:lnTo>
                  <a:lnTo>
                    <a:pt x="21600" y="170"/>
                  </a:lnTo>
                  <a:lnTo>
                    <a:pt x="1389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321815" y="92710"/>
              <a:ext cx="169673" cy="19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66" y="0"/>
                  </a:moveTo>
                  <a:lnTo>
                    <a:pt x="5045" y="1429"/>
                  </a:lnTo>
                  <a:lnTo>
                    <a:pt x="942" y="6027"/>
                  </a:lnTo>
                  <a:lnTo>
                    <a:pt x="0" y="10636"/>
                  </a:lnTo>
                  <a:lnTo>
                    <a:pt x="88" y="13023"/>
                  </a:lnTo>
                  <a:lnTo>
                    <a:pt x="2703" y="18565"/>
                  </a:lnTo>
                  <a:lnTo>
                    <a:pt x="8304" y="21354"/>
                  </a:lnTo>
                  <a:lnTo>
                    <a:pt x="10735" y="21600"/>
                  </a:lnTo>
                  <a:lnTo>
                    <a:pt x="12687" y="21552"/>
                  </a:lnTo>
                  <a:lnTo>
                    <a:pt x="17510" y="20060"/>
                  </a:lnTo>
                  <a:lnTo>
                    <a:pt x="19145" y="18720"/>
                  </a:lnTo>
                  <a:lnTo>
                    <a:pt x="10865" y="18720"/>
                  </a:lnTo>
                  <a:lnTo>
                    <a:pt x="9457" y="18563"/>
                  </a:lnTo>
                  <a:lnTo>
                    <a:pt x="5213" y="15738"/>
                  </a:lnTo>
                  <a:lnTo>
                    <a:pt x="4074" y="11491"/>
                  </a:lnTo>
                  <a:lnTo>
                    <a:pt x="21575" y="11491"/>
                  </a:lnTo>
                  <a:lnTo>
                    <a:pt x="21600" y="11092"/>
                  </a:lnTo>
                  <a:lnTo>
                    <a:pt x="21519" y="9011"/>
                  </a:lnTo>
                  <a:lnTo>
                    <a:pt x="17477" y="9011"/>
                  </a:lnTo>
                  <a:lnTo>
                    <a:pt x="4398" y="8611"/>
                  </a:lnTo>
                  <a:lnTo>
                    <a:pt x="6645" y="4363"/>
                  </a:lnTo>
                  <a:lnTo>
                    <a:pt x="11301" y="2880"/>
                  </a:lnTo>
                  <a:lnTo>
                    <a:pt x="18709" y="2880"/>
                  </a:lnTo>
                  <a:lnTo>
                    <a:pt x="17386" y="1782"/>
                  </a:lnTo>
                  <a:lnTo>
                    <a:pt x="15610" y="843"/>
                  </a:lnTo>
                  <a:lnTo>
                    <a:pt x="13603" y="248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34289" y="83185"/>
              <a:ext cx="1457002" cy="176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004" y="2957"/>
                  </a:moveTo>
                  <a:lnTo>
                    <a:pt x="14539" y="2957"/>
                  </a:lnTo>
                  <a:lnTo>
                    <a:pt x="15004" y="3097"/>
                  </a:lnTo>
                  <a:lnTo>
                    <a:pt x="15004" y="2957"/>
                  </a:lnTo>
                  <a:close/>
                  <a:moveTo>
                    <a:pt x="6298" y="0"/>
                  </a:moveTo>
                  <a:lnTo>
                    <a:pt x="5434" y="0"/>
                  </a:lnTo>
                  <a:lnTo>
                    <a:pt x="5600" y="184"/>
                  </a:lnTo>
                  <a:lnTo>
                    <a:pt x="5750" y="640"/>
                  </a:lnTo>
                  <a:lnTo>
                    <a:pt x="6137" y="5346"/>
                  </a:lnTo>
                  <a:lnTo>
                    <a:pt x="6153" y="6692"/>
                  </a:lnTo>
                  <a:lnTo>
                    <a:pt x="6624" y="6692"/>
                  </a:lnTo>
                  <a:lnTo>
                    <a:pt x="6622" y="6308"/>
                  </a:lnTo>
                  <a:lnTo>
                    <a:pt x="6567" y="3966"/>
                  </a:lnTo>
                  <a:lnTo>
                    <a:pt x="6467" y="1926"/>
                  </a:lnTo>
                  <a:lnTo>
                    <a:pt x="6322" y="184"/>
                  </a:lnTo>
                  <a:lnTo>
                    <a:pt x="6298" y="0"/>
                  </a:lnTo>
                  <a:close/>
                  <a:moveTo>
                    <a:pt x="1576" y="16029"/>
                  </a:moveTo>
                  <a:lnTo>
                    <a:pt x="0" y="16029"/>
                  </a:lnTo>
                  <a:lnTo>
                    <a:pt x="61" y="16635"/>
                  </a:lnTo>
                  <a:lnTo>
                    <a:pt x="592" y="18995"/>
                  </a:lnTo>
                  <a:lnTo>
                    <a:pt x="704" y="19079"/>
                  </a:lnTo>
                  <a:lnTo>
                    <a:pt x="861" y="19032"/>
                  </a:lnTo>
                  <a:lnTo>
                    <a:pt x="1451" y="16998"/>
                  </a:lnTo>
                  <a:lnTo>
                    <a:pt x="1576" y="16029"/>
                  </a:lnTo>
                  <a:close/>
                  <a:moveTo>
                    <a:pt x="3906" y="218"/>
                  </a:moveTo>
                  <a:lnTo>
                    <a:pt x="3421" y="218"/>
                  </a:lnTo>
                  <a:lnTo>
                    <a:pt x="3636" y="280"/>
                  </a:lnTo>
                  <a:lnTo>
                    <a:pt x="3747" y="591"/>
                  </a:lnTo>
                  <a:lnTo>
                    <a:pt x="3858" y="1183"/>
                  </a:lnTo>
                  <a:lnTo>
                    <a:pt x="3906" y="218"/>
                  </a:lnTo>
                  <a:close/>
                  <a:moveTo>
                    <a:pt x="6123" y="12870"/>
                  </a:moveTo>
                  <a:lnTo>
                    <a:pt x="5725" y="16764"/>
                  </a:lnTo>
                  <a:lnTo>
                    <a:pt x="5383" y="17289"/>
                  </a:lnTo>
                  <a:lnTo>
                    <a:pt x="6346" y="17289"/>
                  </a:lnTo>
                  <a:lnTo>
                    <a:pt x="6424" y="16517"/>
                  </a:lnTo>
                  <a:lnTo>
                    <a:pt x="6522" y="15106"/>
                  </a:lnTo>
                  <a:lnTo>
                    <a:pt x="6597" y="13492"/>
                  </a:lnTo>
                  <a:lnTo>
                    <a:pt x="6123" y="12870"/>
                  </a:lnTo>
                  <a:close/>
                  <a:moveTo>
                    <a:pt x="6630" y="9384"/>
                  </a:moveTo>
                  <a:lnTo>
                    <a:pt x="4592" y="9384"/>
                  </a:lnTo>
                  <a:lnTo>
                    <a:pt x="6625" y="9975"/>
                  </a:lnTo>
                  <a:lnTo>
                    <a:pt x="6629" y="9524"/>
                  </a:lnTo>
                  <a:lnTo>
                    <a:pt x="6630" y="9384"/>
                  </a:lnTo>
                  <a:close/>
                  <a:moveTo>
                    <a:pt x="14934" y="19250"/>
                  </a:moveTo>
                  <a:lnTo>
                    <a:pt x="14849" y="19328"/>
                  </a:lnTo>
                  <a:lnTo>
                    <a:pt x="14782" y="19359"/>
                  </a:lnTo>
                  <a:lnTo>
                    <a:pt x="14936" y="19359"/>
                  </a:lnTo>
                  <a:lnTo>
                    <a:pt x="14934" y="19250"/>
                  </a:lnTo>
                  <a:close/>
                  <a:moveTo>
                    <a:pt x="21093" y="17180"/>
                  </a:moveTo>
                  <a:lnTo>
                    <a:pt x="20696" y="21090"/>
                  </a:lnTo>
                  <a:lnTo>
                    <a:pt x="20353" y="21600"/>
                  </a:lnTo>
                  <a:lnTo>
                    <a:pt x="21317" y="21600"/>
                  </a:lnTo>
                  <a:lnTo>
                    <a:pt x="21394" y="20837"/>
                  </a:lnTo>
                  <a:lnTo>
                    <a:pt x="21493" y="19426"/>
                  </a:lnTo>
                  <a:lnTo>
                    <a:pt x="21569" y="17818"/>
                  </a:lnTo>
                  <a:lnTo>
                    <a:pt x="21093" y="17180"/>
                  </a:lnTo>
                  <a:close/>
                  <a:moveTo>
                    <a:pt x="21600" y="13710"/>
                  </a:moveTo>
                  <a:lnTo>
                    <a:pt x="19562" y="13710"/>
                  </a:lnTo>
                  <a:lnTo>
                    <a:pt x="21595" y="14286"/>
                  </a:lnTo>
                  <a:lnTo>
                    <a:pt x="21600" y="13710"/>
                  </a:lnTo>
                  <a:close/>
                  <a:moveTo>
                    <a:pt x="21266" y="4311"/>
                  </a:moveTo>
                  <a:lnTo>
                    <a:pt x="20404" y="4311"/>
                  </a:lnTo>
                  <a:lnTo>
                    <a:pt x="20571" y="4503"/>
                  </a:lnTo>
                  <a:lnTo>
                    <a:pt x="20720" y="4964"/>
                  </a:lnTo>
                  <a:lnTo>
                    <a:pt x="21107" y="9666"/>
                  </a:lnTo>
                  <a:lnTo>
                    <a:pt x="21123" y="11002"/>
                  </a:lnTo>
                  <a:lnTo>
                    <a:pt x="21594" y="11002"/>
                  </a:lnTo>
                  <a:lnTo>
                    <a:pt x="21592" y="10634"/>
                  </a:lnTo>
                  <a:lnTo>
                    <a:pt x="21537" y="8293"/>
                  </a:lnTo>
                  <a:lnTo>
                    <a:pt x="21437" y="6252"/>
                  </a:lnTo>
                  <a:lnTo>
                    <a:pt x="21292" y="4513"/>
                  </a:lnTo>
                  <a:lnTo>
                    <a:pt x="21266" y="4311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993" name="Shape 99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994" name="Shape 994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41</a:t>
            </a: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997" name="Shape 997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8" name="Shape 998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99" name="Shape 999"/>
          <p:cNvSpPr/>
          <p:nvPr/>
        </p:nvSpPr>
        <p:spPr>
          <a:xfrm>
            <a:off x="598930" y="303274"/>
            <a:ext cx="7491984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0" name="Shape 1000"/>
          <p:cNvSpPr/>
          <p:nvPr/>
        </p:nvSpPr>
        <p:spPr>
          <a:xfrm>
            <a:off x="2362200" y="1600199"/>
            <a:ext cx="4411980" cy="711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1" name="Shape 1001"/>
          <p:cNvSpPr/>
          <p:nvPr/>
        </p:nvSpPr>
        <p:spPr>
          <a:xfrm>
            <a:off x="297280" y="6219850"/>
            <a:ext cx="8364857" cy="40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1600"/>
              </a:lnSpc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Salganik, </a:t>
            </a:r>
            <a:r>
              <a:rPr spc="-5"/>
              <a:t>M. </a:t>
            </a:r>
            <a:r>
              <a:t>J., Dodds, </a:t>
            </a:r>
            <a:r>
              <a:rPr spc="-94"/>
              <a:t>P. </a:t>
            </a:r>
            <a:r>
              <a:t>S., &amp; </a:t>
            </a:r>
            <a:r>
              <a:rPr spc="-5"/>
              <a:t>Watts, D. </a:t>
            </a:r>
            <a:r>
              <a:t>J. (2006). </a:t>
            </a:r>
            <a:r>
              <a:rPr spc="-5"/>
              <a:t>Experimental </a:t>
            </a:r>
            <a:r>
              <a:t>study of inequality and unpredictability</a:t>
            </a:r>
            <a:r>
              <a:rPr spc="-204"/>
              <a:t> </a:t>
            </a:r>
            <a:r>
              <a:t>in  an artificial </a:t>
            </a:r>
            <a:r>
              <a:rPr spc="-5"/>
              <a:t>cultural</a:t>
            </a:r>
            <a:r>
              <a:rPr spc="-110"/>
              <a:t> </a:t>
            </a:r>
            <a:r>
              <a:t>market.</a:t>
            </a:r>
          </a:p>
        </p:txBody>
      </p:sp>
      <p:sp>
        <p:nvSpPr>
          <p:cNvPr id="1002" name="Shape 1002"/>
          <p:cNvSpPr/>
          <p:nvPr/>
        </p:nvSpPr>
        <p:spPr>
          <a:xfrm>
            <a:off x="1512187" y="2602483"/>
            <a:ext cx="6119497" cy="169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R="5080" indent="153670" algn="ctr">
              <a:defRPr sz="4000" b="1" i="1" spc="-4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Increasing the strength  of social influence  increases both</a:t>
            </a:r>
            <a:r>
              <a:rPr spc="-30"/>
              <a:t> </a:t>
            </a:r>
            <a:r>
              <a:t>inequality</a:t>
            </a:r>
          </a:p>
        </p:txBody>
      </p:sp>
      <p:sp>
        <p:nvSpPr>
          <p:cNvPr id="1003" name="Shape 1003"/>
          <p:cNvSpPr/>
          <p:nvPr/>
        </p:nvSpPr>
        <p:spPr>
          <a:xfrm>
            <a:off x="5250815" y="4409059"/>
            <a:ext cx="2368296" cy="1"/>
          </a:xfrm>
          <a:prstGeom prst="line">
            <a:avLst/>
          </a:prstGeom>
          <a:ln w="53339">
            <a:solidFill>
              <a:srgbClr val="1BA8C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4" name="Shape 1004"/>
          <p:cNvSpPr/>
          <p:nvPr/>
        </p:nvSpPr>
        <p:spPr>
          <a:xfrm>
            <a:off x="2891663" y="5018659"/>
            <a:ext cx="3777996" cy="1"/>
          </a:xfrm>
          <a:prstGeom prst="line">
            <a:avLst/>
          </a:prstGeom>
          <a:ln w="53339">
            <a:solidFill>
              <a:srgbClr val="1BA8C5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05" name="Shape 1005"/>
          <p:cNvSpPr/>
          <p:nvPr/>
        </p:nvSpPr>
        <p:spPr>
          <a:xfrm>
            <a:off x="1836800" y="4431538"/>
            <a:ext cx="5471162" cy="118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700"/>
              </a:lnSpc>
              <a:defRPr sz="4000" b="1" i="1" spc="-4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and unpredictability</a:t>
            </a:r>
            <a:r>
              <a:rPr spc="-15"/>
              <a:t> </a:t>
            </a:r>
            <a:r>
              <a:t>of</a:t>
            </a:r>
          </a:p>
          <a:p>
            <a:pPr algn="ctr">
              <a:lnSpc>
                <a:spcPts val="4700"/>
              </a:lnSpc>
              <a:defRPr sz="4000" b="1" i="1" spc="-4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success.</a:t>
            </a:r>
          </a:p>
        </p:txBody>
      </p:sp>
      <p:sp>
        <p:nvSpPr>
          <p:cNvPr id="1006" name="Shape 100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07" name="Shape 1007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6560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33019"/>
          </a:lstStyle>
          <a:p>
            <a:fld id="{86CB4B4D-7CA3-9044-876B-883B54F8677D}" type="slidenum">
              <a:t>61</a:t>
            </a:fld>
            <a:endParaRPr/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010" name="Shape 1010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1" name="Shape 1011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2" name="Shape 1012"/>
          <p:cNvSpPr/>
          <p:nvPr/>
        </p:nvSpPr>
        <p:spPr>
          <a:xfrm>
            <a:off x="577594" y="310895"/>
            <a:ext cx="6842761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Shape 1013"/>
          <p:cNvSpPr/>
          <p:nvPr/>
        </p:nvSpPr>
        <p:spPr>
          <a:xfrm>
            <a:off x="243840" y="1485900"/>
            <a:ext cx="8656320" cy="4686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4" name="Shape 101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15" name="Shape 1015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6560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33019"/>
          </a:lstStyle>
          <a:p>
            <a:fld id="{86CB4B4D-7CA3-9044-876B-883B54F8677D}" type="slidenum">
              <a:t>62</a:t>
            </a:fld>
            <a:endParaRPr/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018" name="Shape 1018"/>
          <p:cNvSpPr/>
          <p:nvPr/>
        </p:nvSpPr>
        <p:spPr>
          <a:xfrm>
            <a:off x="761999" y="2167127"/>
            <a:ext cx="7476746" cy="2709673"/>
          </a:xfrm>
          <a:prstGeom prst="rect">
            <a:avLst/>
          </a:prstGeom>
          <a:solidFill>
            <a:srgbClr val="8FBD23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9" name="Shape 1019"/>
          <p:cNvSpPr/>
          <p:nvPr/>
        </p:nvSpPr>
        <p:spPr>
          <a:xfrm>
            <a:off x="1716403" y="2385947"/>
            <a:ext cx="556768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1270" marR="5080" indent="9524" algn="ctr">
              <a:defRPr sz="4800" spc="-5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Can we differentiate  </a:t>
            </a:r>
            <a:r>
              <a:rPr spc="0"/>
              <a:t>cascades of </a:t>
            </a:r>
            <a:r>
              <a:t>the</a:t>
            </a:r>
            <a:r>
              <a:rPr spc="-80"/>
              <a:t> </a:t>
            </a:r>
            <a:r>
              <a:rPr spc="0"/>
              <a:t>same  content?</a:t>
            </a:r>
          </a:p>
        </p:txBody>
      </p:sp>
      <p:sp>
        <p:nvSpPr>
          <p:cNvPr id="1020" name="Shape 102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21" name="Shape 1021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6560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33019"/>
          </a:lstStyle>
          <a:p>
            <a:fld id="{86CB4B4D-7CA3-9044-876B-883B54F8677D}" type="slidenum">
              <a:t>63</a:t>
            </a:fld>
            <a:endParaRPr/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024" name="Shape 1024"/>
          <p:cNvSpPr/>
          <p:nvPr/>
        </p:nvSpPr>
        <p:spPr>
          <a:xfrm>
            <a:off x="598931" y="310895"/>
            <a:ext cx="5795772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25" name="Shape 1025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marR="5080" indent="-320040">
              <a:buClr>
                <a:srgbClr val="EFAC00"/>
              </a:buClr>
              <a:buSzPct val="80000"/>
              <a:buFont typeface="Wingdings"/>
              <a:buChar char="○"/>
              <a:tabLst>
                <a:tab pos="469900" algn="l"/>
              </a:tabLst>
              <a:defRPr sz="4000" b="0" spc="-1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Consider </a:t>
            </a:r>
            <a:r>
              <a:rPr b="1"/>
              <a:t>identical photos  </a:t>
            </a:r>
            <a:r>
              <a:t>uploaded to Facebook, generating  983 clusters, 38k photos, 13m  reshares</a:t>
            </a:r>
          </a:p>
        </p:txBody>
      </p:sp>
      <p:sp>
        <p:nvSpPr>
          <p:cNvPr id="1026" name="Shape 102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27" name="Shape 1027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6560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33019"/>
          </a:lstStyle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1028" name="Shape 1028"/>
          <p:cNvSpPr/>
          <p:nvPr/>
        </p:nvSpPr>
        <p:spPr>
          <a:xfrm>
            <a:off x="618236" y="3976496"/>
            <a:ext cx="7600951" cy="23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332740" marR="5080" indent="-320040">
              <a:buClr>
                <a:srgbClr val="EFAC00"/>
              </a:buClr>
              <a:buSzPct val="80000"/>
              <a:buFont typeface="Wingdings"/>
              <a:buChar char="○"/>
              <a:tabLst>
                <a:tab pos="330200" algn="l"/>
              </a:tabLst>
              <a:defRPr sz="4000" spc="-4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For each </a:t>
            </a:r>
            <a:r>
              <a:rPr spc="-30"/>
              <a:t>cluster, </a:t>
            </a:r>
            <a:r>
              <a:t>we select </a:t>
            </a:r>
            <a:r>
              <a:rPr b="1"/>
              <a:t>ten  random cascades</a:t>
            </a:r>
            <a:r>
              <a:t>, and </a:t>
            </a:r>
            <a:r>
              <a:rPr b="1"/>
              <a:t>predict  which was the</a:t>
            </a:r>
            <a:r>
              <a:rPr b="1" spc="-39"/>
              <a:t> </a:t>
            </a:r>
            <a:r>
              <a:rPr b="1"/>
              <a:t>largest</a:t>
            </a:r>
          </a:p>
          <a:p>
            <a:pPr marL="625475" lvl="1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6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Random guessing: 10%</a:t>
            </a:r>
            <a:r>
              <a:rPr spc="-114"/>
              <a:t> </a:t>
            </a:r>
            <a:r>
              <a:t>accuracy</a:t>
            </a: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031" name="Shape 1031"/>
          <p:cNvSpPr/>
          <p:nvPr/>
        </p:nvSpPr>
        <p:spPr>
          <a:xfrm>
            <a:off x="598930" y="310895"/>
            <a:ext cx="3930398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2" name="Shape 1032"/>
          <p:cNvSpPr>
            <a:spLocks noGrp="1"/>
          </p:cNvSpPr>
          <p:nvPr>
            <p:ph type="title"/>
          </p:nvPr>
        </p:nvSpPr>
        <p:spPr>
          <a:xfrm>
            <a:off x="618235" y="1381484"/>
            <a:ext cx="7305042" cy="1634490"/>
          </a:xfrm>
          <a:prstGeom prst="rect">
            <a:avLst/>
          </a:prstGeom>
        </p:spPr>
        <p:txBody>
          <a:bodyPr/>
          <a:lstStyle/>
          <a:p>
            <a:pPr marL="332740" marR="5080" indent="-320040" algn="just">
              <a:lnSpc>
                <a:spcPct val="988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Can </a:t>
            </a:r>
            <a:r>
              <a:rPr spc="-100"/>
              <a:t>we predict </a:t>
            </a:r>
            <a:r>
              <a:t>the largest </a:t>
            </a:r>
            <a:r>
              <a:rPr spc="-100"/>
              <a:t>of </a:t>
            </a:r>
            <a:r>
              <a:t>10  </a:t>
            </a:r>
            <a:r>
              <a:rPr spc="-100"/>
              <a:t>random chosen </a:t>
            </a:r>
            <a:r>
              <a:t>cascades of</a:t>
            </a:r>
            <a:r>
              <a:rPr spc="-100"/>
              <a:t> the  identical image?</a:t>
            </a:r>
          </a:p>
        </p:txBody>
      </p:sp>
      <p:sp>
        <p:nvSpPr>
          <p:cNvPr id="1033" name="Shape 103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34" name="Shape 1034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46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037" name="Shape 1037"/>
          <p:cNvSpPr/>
          <p:nvPr/>
        </p:nvSpPr>
        <p:spPr>
          <a:xfrm>
            <a:off x="598930" y="310895"/>
            <a:ext cx="3930398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38" name="Shape 1038"/>
          <p:cNvSpPr>
            <a:spLocks noGrp="1"/>
          </p:cNvSpPr>
          <p:nvPr>
            <p:ph type="title"/>
          </p:nvPr>
        </p:nvSpPr>
        <p:spPr>
          <a:xfrm>
            <a:off x="618235" y="1381484"/>
            <a:ext cx="7305042" cy="1634490"/>
          </a:xfrm>
          <a:prstGeom prst="rect">
            <a:avLst/>
          </a:prstGeom>
        </p:spPr>
        <p:txBody>
          <a:bodyPr/>
          <a:lstStyle/>
          <a:p>
            <a:pPr marL="332740" marR="5080" indent="-320040" algn="just">
              <a:lnSpc>
                <a:spcPct val="988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Can </a:t>
            </a:r>
            <a:r>
              <a:rPr spc="-100"/>
              <a:t>we predict </a:t>
            </a:r>
            <a:r>
              <a:t>the largest </a:t>
            </a:r>
            <a:r>
              <a:rPr spc="-100"/>
              <a:t>of </a:t>
            </a:r>
            <a:r>
              <a:t>10  </a:t>
            </a:r>
            <a:r>
              <a:rPr spc="-100"/>
              <a:t>random chosen </a:t>
            </a:r>
            <a:r>
              <a:t>cascades of</a:t>
            </a:r>
            <a:r>
              <a:rPr spc="-100"/>
              <a:t> the  identical image?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8599" y="4679568"/>
            <a:ext cx="3118487" cy="916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26" y="0"/>
                </a:moveTo>
                <a:lnTo>
                  <a:pt x="0" y="3802"/>
                </a:lnTo>
                <a:lnTo>
                  <a:pt x="274" y="21600"/>
                </a:lnTo>
                <a:lnTo>
                  <a:pt x="21600" y="17796"/>
                </a:lnTo>
                <a:lnTo>
                  <a:pt x="21326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0" name="Shape 1040"/>
          <p:cNvSpPr/>
          <p:nvPr/>
        </p:nvSpPr>
        <p:spPr>
          <a:xfrm>
            <a:off x="371614" y="4935346"/>
            <a:ext cx="2816339" cy="40411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1" name="Shape 1041"/>
          <p:cNvSpPr/>
          <p:nvPr/>
        </p:nvSpPr>
        <p:spPr>
          <a:xfrm>
            <a:off x="3505200" y="5403722"/>
            <a:ext cx="5273168" cy="938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" y="0"/>
                </a:moveTo>
                <a:lnTo>
                  <a:pt x="0" y="17385"/>
                </a:lnTo>
                <a:lnTo>
                  <a:pt x="21492" y="21600"/>
                </a:lnTo>
                <a:lnTo>
                  <a:pt x="21600" y="4216"/>
                </a:lnTo>
                <a:lnTo>
                  <a:pt x="108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2" name="Shape 1042"/>
          <p:cNvSpPr/>
          <p:nvPr/>
        </p:nvSpPr>
        <p:spPr>
          <a:xfrm>
            <a:off x="3670172" y="5654826"/>
            <a:ext cx="4948429" cy="42661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43" name="Shape 1043"/>
          <p:cNvSpPr/>
          <p:nvPr/>
        </p:nvSpPr>
        <p:spPr>
          <a:xfrm>
            <a:off x="1927098" y="3275710"/>
            <a:ext cx="4192270" cy="972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96" y="0"/>
                </a:moveTo>
                <a:lnTo>
                  <a:pt x="0" y="4834"/>
                </a:lnTo>
                <a:lnTo>
                  <a:pt x="203" y="21600"/>
                </a:lnTo>
                <a:lnTo>
                  <a:pt x="21600" y="16769"/>
                </a:lnTo>
                <a:lnTo>
                  <a:pt x="21396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055" name="Group 1055"/>
          <p:cNvGrpSpPr/>
          <p:nvPr/>
        </p:nvGrpSpPr>
        <p:grpSpPr>
          <a:xfrm>
            <a:off x="2146935" y="3697478"/>
            <a:ext cx="594996" cy="282196"/>
            <a:chOff x="0" y="0"/>
            <a:chExt cx="594994" cy="282195"/>
          </a:xfrm>
        </p:grpSpPr>
        <p:sp>
          <p:nvSpPr>
            <p:cNvPr id="1044" name="Shape 1044"/>
            <p:cNvSpPr/>
            <p:nvPr/>
          </p:nvSpPr>
          <p:spPr>
            <a:xfrm>
              <a:off x="0" y="19696"/>
              <a:ext cx="220570" cy="26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87" y="0"/>
                  </a:moveTo>
                  <a:lnTo>
                    <a:pt x="8292" y="489"/>
                  </a:lnTo>
                  <a:lnTo>
                    <a:pt x="3992" y="2373"/>
                  </a:lnTo>
                  <a:lnTo>
                    <a:pt x="1169" y="5705"/>
                  </a:lnTo>
                  <a:lnTo>
                    <a:pt x="2" y="9958"/>
                  </a:lnTo>
                  <a:lnTo>
                    <a:pt x="0" y="11463"/>
                  </a:lnTo>
                  <a:lnTo>
                    <a:pt x="194" y="12960"/>
                  </a:lnTo>
                  <a:lnTo>
                    <a:pt x="1878" y="16960"/>
                  </a:lnTo>
                  <a:lnTo>
                    <a:pt x="5189" y="19904"/>
                  </a:lnTo>
                  <a:lnTo>
                    <a:pt x="9856" y="21429"/>
                  </a:lnTo>
                  <a:lnTo>
                    <a:pt x="11577" y="21600"/>
                  </a:lnTo>
                  <a:lnTo>
                    <a:pt x="13370" y="21600"/>
                  </a:lnTo>
                  <a:lnTo>
                    <a:pt x="17340" y="20968"/>
                  </a:lnTo>
                  <a:lnTo>
                    <a:pt x="21088" y="19418"/>
                  </a:lnTo>
                  <a:lnTo>
                    <a:pt x="21600" y="19113"/>
                  </a:lnTo>
                  <a:lnTo>
                    <a:pt x="13034" y="19113"/>
                  </a:lnTo>
                  <a:lnTo>
                    <a:pt x="11817" y="19111"/>
                  </a:lnTo>
                  <a:lnTo>
                    <a:pt x="7267" y="17941"/>
                  </a:lnTo>
                  <a:lnTo>
                    <a:pt x="4261" y="14791"/>
                  </a:lnTo>
                  <a:lnTo>
                    <a:pt x="3383" y="11139"/>
                  </a:lnTo>
                  <a:lnTo>
                    <a:pt x="3383" y="9958"/>
                  </a:lnTo>
                  <a:lnTo>
                    <a:pt x="4350" y="6334"/>
                  </a:lnTo>
                  <a:lnTo>
                    <a:pt x="7309" y="3473"/>
                  </a:lnTo>
                  <a:lnTo>
                    <a:pt x="10851" y="2464"/>
                  </a:lnTo>
                  <a:lnTo>
                    <a:pt x="12861" y="2372"/>
                  </a:lnTo>
                  <a:lnTo>
                    <a:pt x="20172" y="2372"/>
                  </a:lnTo>
                  <a:lnTo>
                    <a:pt x="19517" y="1836"/>
                  </a:lnTo>
                  <a:lnTo>
                    <a:pt x="15550" y="259"/>
                  </a:lnTo>
                  <a:lnTo>
                    <a:pt x="14349" y="83"/>
                  </a:lnTo>
                  <a:lnTo>
                    <a:pt x="1308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133095" y="174498"/>
              <a:ext cx="106427" cy="77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49" y="0"/>
                  </a:moveTo>
                  <a:lnTo>
                    <a:pt x="14254" y="0"/>
                  </a:lnTo>
                  <a:lnTo>
                    <a:pt x="14744" y="13208"/>
                  </a:lnTo>
                  <a:lnTo>
                    <a:pt x="13585" y="14603"/>
                  </a:lnTo>
                  <a:lnTo>
                    <a:pt x="6470" y="19837"/>
                  </a:lnTo>
                  <a:lnTo>
                    <a:pt x="0" y="21600"/>
                  </a:lnTo>
                  <a:lnTo>
                    <a:pt x="17754" y="21600"/>
                  </a:lnTo>
                  <a:lnTo>
                    <a:pt x="19174" y="20212"/>
                  </a:lnTo>
                  <a:lnTo>
                    <a:pt x="21600" y="17457"/>
                  </a:lnTo>
                  <a:lnTo>
                    <a:pt x="2094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127126" y="142875"/>
              <a:ext cx="109190" cy="35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80" y="0"/>
                  </a:moveTo>
                  <a:lnTo>
                    <a:pt x="0" y="3549"/>
                  </a:lnTo>
                  <a:lnTo>
                    <a:pt x="301" y="21600"/>
                  </a:lnTo>
                  <a:lnTo>
                    <a:pt x="15074" y="19209"/>
                  </a:lnTo>
                  <a:lnTo>
                    <a:pt x="21600" y="19209"/>
                  </a:lnTo>
                  <a:lnTo>
                    <a:pt x="212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131329" y="48519"/>
              <a:ext cx="96763" cy="51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65" y="0"/>
                  </a:moveTo>
                  <a:lnTo>
                    <a:pt x="0" y="0"/>
                  </a:lnTo>
                  <a:lnTo>
                    <a:pt x="2010" y="326"/>
                  </a:lnTo>
                  <a:lnTo>
                    <a:pt x="3936" y="1024"/>
                  </a:lnTo>
                  <a:lnTo>
                    <a:pt x="11394" y="9003"/>
                  </a:lnTo>
                  <a:lnTo>
                    <a:pt x="14909" y="21600"/>
                  </a:lnTo>
                  <a:lnTo>
                    <a:pt x="21600" y="17419"/>
                  </a:lnTo>
                  <a:lnTo>
                    <a:pt x="20632" y="12334"/>
                  </a:lnTo>
                  <a:lnTo>
                    <a:pt x="19513" y="7777"/>
                  </a:lnTo>
                  <a:lnTo>
                    <a:pt x="18239" y="3752"/>
                  </a:lnTo>
                  <a:lnTo>
                    <a:pt x="16809" y="266"/>
                  </a:lnTo>
                  <a:lnTo>
                    <a:pt x="1666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273431" y="14478"/>
              <a:ext cx="33147" cy="37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9" y="0"/>
                  </a:moveTo>
                  <a:lnTo>
                    <a:pt x="0" y="949"/>
                  </a:lnTo>
                  <a:lnTo>
                    <a:pt x="1241" y="21600"/>
                  </a:lnTo>
                  <a:lnTo>
                    <a:pt x="21600" y="20651"/>
                  </a:lnTo>
                  <a:lnTo>
                    <a:pt x="2035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277113" y="84454"/>
              <a:ext cx="40895" cy="18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02" y="0"/>
                  </a:moveTo>
                  <a:lnTo>
                    <a:pt x="0" y="192"/>
                  </a:lnTo>
                  <a:lnTo>
                    <a:pt x="5098" y="21600"/>
                  </a:lnTo>
                  <a:lnTo>
                    <a:pt x="21600" y="21408"/>
                  </a:lnTo>
                  <a:lnTo>
                    <a:pt x="1650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356107" y="80518"/>
              <a:ext cx="59323" cy="185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20" y="0"/>
                  </a:moveTo>
                  <a:lnTo>
                    <a:pt x="0" y="178"/>
                  </a:lnTo>
                  <a:lnTo>
                    <a:pt x="3514" y="21600"/>
                  </a:lnTo>
                  <a:lnTo>
                    <a:pt x="14844" y="21422"/>
                  </a:lnTo>
                  <a:lnTo>
                    <a:pt x="12948" y="9712"/>
                  </a:lnTo>
                  <a:lnTo>
                    <a:pt x="12964" y="7810"/>
                  </a:lnTo>
                  <a:lnTo>
                    <a:pt x="19938" y="3339"/>
                  </a:lnTo>
                  <a:lnTo>
                    <a:pt x="21600" y="3050"/>
                  </a:lnTo>
                  <a:lnTo>
                    <a:pt x="10728" y="3050"/>
                  </a:lnTo>
                  <a:lnTo>
                    <a:pt x="1022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445642" y="100203"/>
              <a:ext cx="69471" cy="159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63" y="0"/>
                  </a:moveTo>
                  <a:lnTo>
                    <a:pt x="0" y="0"/>
                  </a:lnTo>
                  <a:lnTo>
                    <a:pt x="2290" y="206"/>
                  </a:lnTo>
                  <a:lnTo>
                    <a:pt x="6239" y="1135"/>
                  </a:lnTo>
                  <a:lnTo>
                    <a:pt x="10109" y="6449"/>
                  </a:lnTo>
                  <a:lnTo>
                    <a:pt x="11925" y="21600"/>
                  </a:lnTo>
                  <a:lnTo>
                    <a:pt x="21600" y="21376"/>
                  </a:lnTo>
                  <a:lnTo>
                    <a:pt x="19783" y="6071"/>
                  </a:lnTo>
                  <a:lnTo>
                    <a:pt x="18006" y="774"/>
                  </a:lnTo>
                  <a:lnTo>
                    <a:pt x="1716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385571" y="73259"/>
              <a:ext cx="115272" cy="33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87" y="0"/>
                  </a:moveTo>
                  <a:lnTo>
                    <a:pt x="4412" y="6066"/>
                  </a:lnTo>
                  <a:lnTo>
                    <a:pt x="0" y="21600"/>
                  </a:lnTo>
                  <a:lnTo>
                    <a:pt x="5595" y="21600"/>
                  </a:lnTo>
                  <a:lnTo>
                    <a:pt x="6247" y="20378"/>
                  </a:lnTo>
                  <a:lnTo>
                    <a:pt x="7897" y="18557"/>
                  </a:lnTo>
                  <a:lnTo>
                    <a:pt x="9686" y="17742"/>
                  </a:lnTo>
                  <a:lnTo>
                    <a:pt x="11256" y="17414"/>
                  </a:lnTo>
                  <a:lnTo>
                    <a:pt x="21600" y="17414"/>
                  </a:lnTo>
                  <a:lnTo>
                    <a:pt x="21442" y="16265"/>
                  </a:lnTo>
                  <a:lnTo>
                    <a:pt x="15079" y="1421"/>
                  </a:lnTo>
                  <a:lnTo>
                    <a:pt x="13660" y="464"/>
                  </a:lnTo>
                  <a:lnTo>
                    <a:pt x="1218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550417" y="0"/>
              <a:ext cx="33148" cy="37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59" y="0"/>
                  </a:moveTo>
                  <a:lnTo>
                    <a:pt x="0" y="952"/>
                  </a:lnTo>
                  <a:lnTo>
                    <a:pt x="1241" y="21600"/>
                  </a:lnTo>
                  <a:lnTo>
                    <a:pt x="21600" y="20648"/>
                  </a:lnTo>
                  <a:lnTo>
                    <a:pt x="2035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554101" y="69976"/>
              <a:ext cx="40894" cy="18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02" y="0"/>
                  </a:moveTo>
                  <a:lnTo>
                    <a:pt x="0" y="192"/>
                  </a:lnTo>
                  <a:lnTo>
                    <a:pt x="5098" y="21600"/>
                  </a:lnTo>
                  <a:lnTo>
                    <a:pt x="21600" y="21408"/>
                  </a:lnTo>
                  <a:lnTo>
                    <a:pt x="1650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056" name="Shape 1056"/>
          <p:cNvSpPr/>
          <p:nvPr/>
        </p:nvSpPr>
        <p:spPr>
          <a:xfrm>
            <a:off x="2876096" y="3534917"/>
            <a:ext cx="3018100" cy="407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57" name="Shape 105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58" name="Shape 1058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46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061" name="Shape 106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62" name="Shape 1062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1063" name="Shape 1063"/>
          <p:cNvSpPr/>
          <p:nvPr/>
        </p:nvSpPr>
        <p:spPr>
          <a:xfrm>
            <a:off x="952500" y="1905000"/>
            <a:ext cx="7239000" cy="2133600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indent="1270" algn="ctr">
              <a:defRPr sz="4800" spc="-5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So…how </a:t>
            </a:r>
            <a:r>
              <a:rPr spc="0"/>
              <a:t>do I </a:t>
            </a:r>
            <a:r>
              <a:rPr spc="-30"/>
              <a:t>make</a:t>
            </a:r>
            <a:r>
              <a:rPr spc="-25"/>
              <a:t> </a:t>
            </a:r>
            <a:r>
              <a:t>my</a:t>
            </a:r>
          </a:p>
          <a:p>
            <a:pPr algn="ctr">
              <a:defRPr sz="4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posts go</a:t>
            </a:r>
            <a:r>
              <a:rPr spc="-95"/>
              <a:t> </a:t>
            </a:r>
            <a:r>
              <a:t>“viral”?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066" name="Shape 106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7" name="Shape 106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8" name="Shape 1068"/>
          <p:cNvSpPr/>
          <p:nvPr/>
        </p:nvSpPr>
        <p:spPr>
          <a:xfrm>
            <a:off x="598930" y="310894"/>
            <a:ext cx="7749542" cy="5013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69" name="Shape 1069"/>
          <p:cNvSpPr/>
          <p:nvPr/>
        </p:nvSpPr>
        <p:spPr>
          <a:xfrm>
            <a:off x="618235" y="1358138"/>
            <a:ext cx="7101842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z="3600" b="1" spc="-10">
                <a:solidFill>
                  <a:srgbClr val="FF0066"/>
                </a:solidFill>
              </a:defRPr>
            </a:pPr>
            <a:r>
              <a:t>Given </a:t>
            </a:r>
            <a:r>
              <a:rPr spc="0"/>
              <a:t>a piece of </a:t>
            </a:r>
            <a:r>
              <a:rPr spc="-20"/>
              <a:t>content, </a:t>
            </a:r>
            <a:r>
              <a:rPr spc="-5"/>
              <a:t>can</a:t>
            </a:r>
            <a:r>
              <a:rPr spc="-50"/>
              <a:t> </a:t>
            </a:r>
            <a:r>
              <a:t>we</a:t>
            </a:r>
          </a:p>
          <a:p>
            <a:pPr indent="332740">
              <a:defRPr sz="3600" b="1" spc="-20">
                <a:solidFill>
                  <a:srgbClr val="FF0066"/>
                </a:solidFill>
              </a:defRPr>
            </a:pPr>
            <a:r>
              <a:t>maximize </a:t>
            </a:r>
            <a:r>
              <a:rPr spc="-5"/>
              <a:t>probability </a:t>
            </a:r>
            <a:r>
              <a:rPr spc="0"/>
              <a:t>of its</a:t>
            </a:r>
            <a:r>
              <a:rPr spc="-65"/>
              <a:t> </a:t>
            </a:r>
            <a:r>
              <a:rPr spc="0"/>
              <a:t>success?</a:t>
            </a:r>
          </a:p>
        </p:txBody>
      </p:sp>
      <p:sp>
        <p:nvSpPr>
          <p:cNvPr id="1070" name="Shape 1070"/>
          <p:cNvSpPr/>
          <p:nvPr/>
        </p:nvSpPr>
        <p:spPr>
          <a:xfrm>
            <a:off x="1894332" y="2673094"/>
            <a:ext cx="5039869" cy="39563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1" name="Shape 107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72" name="Shape 1072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68</a:t>
            </a:fld>
            <a:endParaRPr/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075" name="Shape 1075"/>
          <p:cNvSpPr/>
          <p:nvPr/>
        </p:nvSpPr>
        <p:spPr>
          <a:xfrm>
            <a:off x="577594" y="310894"/>
            <a:ext cx="3163826" cy="5013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76" name="Shape 1076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>
            <a:lvl1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FF0066"/>
                </a:solidFill>
              </a:defRPr>
            </a:lvl1pPr>
          </a:lstStyle>
          <a:p>
            <a:r>
              <a:t>Cascades are predictable</a:t>
            </a:r>
          </a:p>
        </p:txBody>
      </p:sp>
      <p:sp>
        <p:nvSpPr>
          <p:cNvPr id="1077" name="Shape 107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78" name="Shape 1078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1079" name="Shape 1079"/>
          <p:cNvSpPr/>
          <p:nvPr/>
        </p:nvSpPr>
        <p:spPr>
          <a:xfrm>
            <a:off x="618235" y="2008251"/>
            <a:ext cx="7832092" cy="373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625475" marR="5080" indent="-274320"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 spc="-5"/>
            </a:pPr>
            <a:r>
              <a:t>The </a:t>
            </a:r>
            <a:r>
              <a:rPr spc="-10"/>
              <a:t>cascade growth prediction problem,  </a:t>
            </a:r>
            <a:r>
              <a:t>allows </a:t>
            </a:r>
            <a:r>
              <a:rPr spc="-10"/>
              <a:t>us </a:t>
            </a:r>
            <a:r>
              <a:rPr spc="-25"/>
              <a:t>to </a:t>
            </a:r>
            <a:r>
              <a:rPr spc="-15"/>
              <a:t>accurately </a:t>
            </a:r>
            <a:r>
              <a:rPr spc="-10"/>
              <a:t>predict </a:t>
            </a:r>
            <a:r>
              <a:rPr spc="0"/>
              <a:t>the </a:t>
            </a:r>
            <a:r>
              <a:rPr spc="-10"/>
              <a:t>future  growth </a:t>
            </a:r>
            <a:r>
              <a:rPr spc="0"/>
              <a:t>of a </a:t>
            </a:r>
            <a:r>
              <a:t>cascade, </a:t>
            </a:r>
            <a:r>
              <a:rPr spc="-10"/>
              <a:t>even </a:t>
            </a:r>
            <a:r>
              <a:rPr spc="0"/>
              <a:t>as it </a:t>
            </a:r>
            <a:r>
              <a:rPr spc="-10"/>
              <a:t>continues </a:t>
            </a:r>
            <a:r>
              <a:rPr spc="-20"/>
              <a:t>to  </a:t>
            </a:r>
            <a:r>
              <a:rPr spc="-15"/>
              <a:t>grow </a:t>
            </a:r>
            <a:r>
              <a:rPr spc="0"/>
              <a:t>in</a:t>
            </a:r>
            <a:r>
              <a:rPr spc="-75"/>
              <a:t> </a:t>
            </a:r>
            <a:r>
              <a:rPr spc="-25"/>
              <a:t>size</a:t>
            </a:r>
          </a:p>
          <a:p>
            <a:pPr marL="332740" indent="-320040">
              <a:spcBef>
                <a:spcPts val="2500"/>
              </a:spcBef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z="3600" b="1" spc="-5">
                <a:solidFill>
                  <a:srgbClr val="FF0066"/>
                </a:solidFill>
              </a:defRPr>
            </a:pPr>
            <a:r>
              <a:t>Cascades </a:t>
            </a:r>
            <a:r>
              <a:rPr spc="-10"/>
              <a:t>can </a:t>
            </a:r>
            <a:r>
              <a:rPr spc="0"/>
              <a:t>be</a:t>
            </a:r>
            <a:r>
              <a:rPr spc="-45"/>
              <a:t> </a:t>
            </a:r>
            <a:r>
              <a:rPr spc="-10"/>
              <a:t>engineered</a:t>
            </a:r>
          </a:p>
          <a:p>
            <a:pPr indent="332740">
              <a:defRPr sz="3600" spc="-15"/>
            </a:pPr>
            <a:r>
              <a:t>(to </a:t>
            </a:r>
            <a:r>
              <a:rPr spc="0"/>
              <a:t>a </a:t>
            </a:r>
            <a:r>
              <a:rPr spc="-20"/>
              <a:t>large</a:t>
            </a:r>
            <a:r>
              <a:rPr spc="-90"/>
              <a:t> </a:t>
            </a:r>
            <a:r>
              <a:rPr spc="-20"/>
              <a:t>extent)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262" name="Shape 26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1743454" y="1281683"/>
            <a:ext cx="5747006" cy="43723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4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267" name="Shape 26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9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268" name="Shape 26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69" name="Shape 26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082" name="Shape 1082"/>
          <p:cNvSpPr/>
          <p:nvPr/>
        </p:nvSpPr>
        <p:spPr>
          <a:xfrm>
            <a:off x="577594" y="310894"/>
            <a:ext cx="3163826" cy="5013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83" name="Shape 1083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D50092"/>
                </a:solidFill>
              </a:defRPr>
            </a:pPr>
            <a:r>
              <a:t>What have we learned about</a:t>
            </a:r>
            <a:r>
              <a:rPr spc="0"/>
              <a:t> </a:t>
            </a:r>
            <a:r>
              <a:t>“viral”</a:t>
            </a:r>
          </a:p>
          <a:p>
            <a:pPr indent="477519">
              <a:defRPr spc="-100">
                <a:solidFill>
                  <a:srgbClr val="D50092"/>
                </a:solidFill>
              </a:defRPr>
            </a:pPr>
            <a:r>
              <a:t>posts?</a:t>
            </a:r>
          </a:p>
        </p:txBody>
      </p:sp>
      <p:sp>
        <p:nvSpPr>
          <p:cNvPr id="1084" name="Shape 108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85" name="Shape 1085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1086" name="Shape 1086"/>
          <p:cNvSpPr/>
          <p:nvPr/>
        </p:nvSpPr>
        <p:spPr>
          <a:xfrm>
            <a:off x="956867" y="2556890"/>
            <a:ext cx="7463157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287020" indent="-274320">
              <a:buClr>
                <a:srgbClr val="5FB5CC"/>
              </a:buClr>
              <a:buSzPct val="100000"/>
              <a:buFont typeface="Wingdings"/>
              <a:buChar char="▪"/>
              <a:tabLst>
                <a:tab pos="279400" algn="l"/>
              </a:tabLst>
              <a:defRPr sz="3200" spc="-35"/>
            </a:pPr>
            <a:r>
              <a:t>Favor </a:t>
            </a:r>
            <a:r>
              <a:rPr spc="0"/>
              <a:t>memes </a:t>
            </a:r>
            <a:r>
              <a:rPr b="1" spc="0"/>
              <a:t>(i.e. </a:t>
            </a:r>
            <a:r>
              <a:rPr b="1" spc="-10"/>
              <a:t>post </a:t>
            </a:r>
            <a:r>
              <a:rPr b="1" spc="0"/>
              <a:t>popular</a:t>
            </a:r>
            <a:r>
              <a:rPr b="1" spc="-65"/>
              <a:t> </a:t>
            </a:r>
            <a:r>
              <a:rPr b="1" spc="-15"/>
              <a:t>content)</a:t>
            </a:r>
          </a:p>
          <a:p>
            <a:pPr marL="287020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279400" algn="l"/>
              </a:tabLst>
              <a:defRPr sz="3200" spc="-25"/>
            </a:pPr>
            <a:r>
              <a:t>Have </a:t>
            </a:r>
            <a:r>
              <a:rPr spc="0"/>
              <a:t>lots of </a:t>
            </a:r>
            <a:r>
              <a:t>followers </a:t>
            </a:r>
            <a:r>
              <a:rPr b="1" spc="-5"/>
              <a:t>(i.e. be</a:t>
            </a:r>
            <a:r>
              <a:rPr b="1" spc="30"/>
              <a:t> </a:t>
            </a:r>
            <a:r>
              <a:rPr b="1" spc="0"/>
              <a:t>popular)</a:t>
            </a:r>
          </a:p>
          <a:p>
            <a:pPr marL="287020" marR="5080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279400" algn="l"/>
              </a:tabLst>
              <a:defRPr sz="3200" spc="-15"/>
            </a:pPr>
            <a:r>
              <a:t>Know </a:t>
            </a:r>
            <a:r>
              <a:rPr spc="-5"/>
              <a:t>what </a:t>
            </a:r>
            <a:r>
              <a:rPr spc="-10"/>
              <a:t>your </a:t>
            </a:r>
            <a:r>
              <a:rPr spc="-5"/>
              <a:t>friends </a:t>
            </a:r>
            <a:r>
              <a:rPr spc="-25"/>
              <a:t>like, </a:t>
            </a:r>
            <a:r>
              <a:rPr spc="0"/>
              <a:t>and </a:t>
            </a:r>
            <a:r>
              <a:rPr spc="-5"/>
              <a:t>what </a:t>
            </a:r>
            <a:r>
              <a:t>your  </a:t>
            </a:r>
            <a:r>
              <a:rPr spc="0"/>
              <a:t>friends’ </a:t>
            </a:r>
            <a:r>
              <a:rPr spc="-5"/>
              <a:t>friends </a:t>
            </a:r>
            <a:r>
              <a:rPr spc="-30"/>
              <a:t>like </a:t>
            </a:r>
            <a:r>
              <a:rPr b="1" spc="0"/>
              <a:t>(i.e. be a </a:t>
            </a:r>
            <a:r>
              <a:rPr b="1"/>
              <a:t>marketing  </a:t>
            </a:r>
            <a:r>
              <a:rPr b="1" spc="-5"/>
              <a:t>guru)</a:t>
            </a:r>
          </a:p>
          <a:p>
            <a:pPr marL="287020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279400" algn="l"/>
              </a:tabLst>
              <a:defRPr sz="3200" spc="-25"/>
            </a:pPr>
            <a:r>
              <a:t>Post </a:t>
            </a:r>
            <a:r>
              <a:rPr spc="-20"/>
              <a:t>at </a:t>
            </a:r>
            <a:r>
              <a:rPr spc="0"/>
              <a:t>the </a:t>
            </a:r>
            <a:r>
              <a:rPr spc="-5"/>
              <a:t>right</a:t>
            </a:r>
            <a:r>
              <a:t> </a:t>
            </a:r>
            <a:r>
              <a:rPr spc="-5"/>
              <a:t>time</a:t>
            </a: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089" name="Shape 1089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0" name="Shape 1090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1" name="Shape 1091"/>
          <p:cNvSpPr/>
          <p:nvPr/>
        </p:nvSpPr>
        <p:spPr>
          <a:xfrm>
            <a:off x="1866900" y="1219199"/>
            <a:ext cx="5410200" cy="5481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2" name="Shape 1092"/>
          <p:cNvSpPr/>
          <p:nvPr/>
        </p:nvSpPr>
        <p:spPr>
          <a:xfrm>
            <a:off x="598931" y="310894"/>
            <a:ext cx="6960107" cy="5013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3" name="Shape 109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94" name="Shape 1094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71</a:t>
            </a:fld>
            <a:endParaRPr/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097" name="Shape 1097"/>
          <p:cNvSpPr/>
          <p:nvPr/>
        </p:nvSpPr>
        <p:spPr>
          <a:xfrm>
            <a:off x="294131" y="310895"/>
            <a:ext cx="8692896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98" name="Shape 1098"/>
          <p:cNvSpPr>
            <a:spLocks noGrp="1"/>
          </p:cNvSpPr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Can </a:t>
            </a:r>
            <a:r>
              <a:rPr spc="0"/>
              <a:t>this </a:t>
            </a:r>
            <a:r>
              <a:t>analysis </a:t>
            </a:r>
            <a:r>
              <a:rPr spc="0"/>
              <a:t>help </a:t>
            </a:r>
            <a:r>
              <a:t>identify </a:t>
            </a:r>
            <a:r>
              <a:rPr spc="0"/>
              <a:t>dynamics</a:t>
            </a:r>
          </a:p>
          <a:p>
            <a:pPr indent="477519"/>
            <a:r>
              <a:t>of</a:t>
            </a:r>
            <a:r>
              <a:rPr spc="-100"/>
              <a:t> polarization?</a:t>
            </a:r>
          </a:p>
        </p:txBody>
      </p:sp>
      <p:sp>
        <p:nvSpPr>
          <p:cNvPr id="1099" name="Shape 109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100" name="Shape 1100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1101" name="Shape 1101"/>
          <p:cNvSpPr>
            <a:spLocks noGrp="1"/>
          </p:cNvSpPr>
          <p:nvPr>
            <p:ph type="body" idx="1"/>
          </p:nvPr>
        </p:nvSpPr>
        <p:spPr>
          <a:xfrm>
            <a:off x="590802" y="2784982"/>
            <a:ext cx="7962394" cy="3247391"/>
          </a:xfrm>
          <a:prstGeom prst="rect">
            <a:avLst/>
          </a:prstGeom>
        </p:spPr>
        <p:txBody>
          <a:bodyPr/>
          <a:lstStyle/>
          <a:p>
            <a:pPr marL="342042" marR="2270632" indent="-304038" defTabSz="86868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z="3420" spc="-95"/>
            </a:pPr>
            <a:r>
              <a:t>Connections to mutation </a:t>
            </a:r>
            <a:r>
              <a:rPr spc="0"/>
              <a:t>of  </a:t>
            </a:r>
            <a:r>
              <a:t>information:</a:t>
            </a:r>
          </a:p>
          <a:p>
            <a:pPr marL="620141" lvl="1" indent="-260604" defTabSz="868680">
              <a:spcBef>
                <a:spcPts val="6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09600" algn="l"/>
              </a:tabLst>
              <a:defRPr sz="3040" b="0" spc="-95">
                <a:solidFill>
                  <a:srgbClr val="000000"/>
                </a:solidFill>
              </a:defRPr>
            </a:pPr>
            <a:r>
              <a:t>How does </a:t>
            </a:r>
            <a:r>
              <a:rPr b="1">
                <a:solidFill>
                  <a:srgbClr val="0000FF"/>
                </a:solidFill>
              </a:rPr>
              <a:t>attitude </a:t>
            </a:r>
            <a:r>
              <a:rPr spc="0"/>
              <a:t>and </a:t>
            </a:r>
            <a:r>
              <a:rPr b="1">
                <a:solidFill>
                  <a:srgbClr val="0000FF"/>
                </a:solidFill>
              </a:rPr>
              <a:t>sentiment change</a:t>
            </a:r>
            <a:r>
              <a:rPr b="1" spc="-190">
                <a:solidFill>
                  <a:srgbClr val="0000FF"/>
                </a:solidFill>
              </a:rPr>
              <a:t> </a:t>
            </a:r>
            <a:r>
              <a:rPr spc="0"/>
              <a:t>in</a:t>
            </a:r>
          </a:p>
          <a:p>
            <a:pPr indent="620141" defTabSz="868680">
              <a:defRPr sz="3040" b="0" spc="-95">
                <a:solidFill>
                  <a:srgbClr val="000000"/>
                </a:solidFill>
              </a:defRPr>
            </a:pPr>
            <a:r>
              <a:t>different parts </a:t>
            </a:r>
            <a:r>
              <a:rPr spc="0"/>
              <a:t>of </a:t>
            </a:r>
            <a:r>
              <a:t>the</a:t>
            </a:r>
            <a:r>
              <a:rPr spc="0"/>
              <a:t> </a:t>
            </a:r>
            <a:r>
              <a:t>network?</a:t>
            </a:r>
          </a:p>
          <a:p>
            <a:pPr marL="620141" marR="337216" lvl="1" indent="-260604" defTabSz="868680">
              <a:spcBef>
                <a:spcPts val="6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09600" algn="l"/>
              </a:tabLst>
              <a:defRPr sz="3040" b="0" spc="-95">
                <a:solidFill>
                  <a:srgbClr val="000000"/>
                </a:solidFill>
              </a:defRPr>
            </a:pPr>
            <a:r>
              <a:t>How does </a:t>
            </a:r>
            <a:r>
              <a:rPr b="1">
                <a:solidFill>
                  <a:srgbClr val="0000FF"/>
                </a:solidFill>
              </a:rPr>
              <a:t>information change </a:t>
            </a:r>
            <a:r>
              <a:rPr spc="0"/>
              <a:t>in </a:t>
            </a:r>
            <a:r>
              <a:t>different  parts of the network?</a:t>
            </a: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104" name="Shape 1104"/>
          <p:cNvSpPr/>
          <p:nvPr/>
        </p:nvSpPr>
        <p:spPr>
          <a:xfrm>
            <a:off x="598930" y="303274"/>
            <a:ext cx="3233928" cy="509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05" name="Shape 1105"/>
          <p:cNvSpPr>
            <a:spLocks noGrp="1"/>
          </p:cNvSpPr>
          <p:nvPr>
            <p:ph type="title"/>
          </p:nvPr>
        </p:nvSpPr>
        <p:spPr>
          <a:xfrm>
            <a:off x="618235" y="1359661"/>
            <a:ext cx="7282182" cy="1358266"/>
          </a:xfrm>
          <a:prstGeom prst="rect">
            <a:avLst/>
          </a:prstGeom>
        </p:spPr>
        <p:txBody>
          <a:bodyPr/>
          <a:lstStyle/>
          <a:p>
            <a:pPr marL="309448" marR="4724" indent="-297637" defTabSz="850391">
              <a:lnSpc>
                <a:spcPct val="90000"/>
              </a:lnSpc>
              <a:buClr>
                <a:srgbClr val="EFAC00"/>
              </a:buClr>
              <a:buSzPct val="80303"/>
              <a:buFont typeface="Wingdings"/>
              <a:buChar char="○"/>
              <a:tabLst>
                <a:tab pos="304800" algn="l"/>
              </a:tabLst>
              <a:defRPr sz="3069" spc="-93"/>
            </a:pPr>
            <a:r>
              <a:t>Messages spreading through network  require new ways </a:t>
            </a:r>
            <a:r>
              <a:rPr spc="0"/>
              <a:t>of thinking about  </a:t>
            </a:r>
            <a:r>
              <a:t>information </a:t>
            </a:r>
            <a:r>
              <a:rPr spc="0"/>
              <a:t>dynamics and</a:t>
            </a:r>
            <a:r>
              <a:t> consumption</a:t>
            </a:r>
          </a:p>
        </p:txBody>
      </p:sp>
      <p:sp>
        <p:nvSpPr>
          <p:cNvPr id="1106" name="Shape 110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107" name="Shape 1107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1108" name="Shape 1108"/>
          <p:cNvSpPr/>
          <p:nvPr/>
        </p:nvSpPr>
        <p:spPr>
          <a:xfrm>
            <a:off x="618235" y="2952621"/>
            <a:ext cx="8296911" cy="402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buClr>
                <a:srgbClr val="EFAC00"/>
              </a:buClr>
              <a:buSzPct val="78787"/>
              <a:buFont typeface="Wingdings"/>
              <a:buChar char="○"/>
              <a:tabLst>
                <a:tab pos="330200" algn="l"/>
              </a:tabLst>
              <a:defRPr sz="3300" b="1" spc="-10">
                <a:solidFill>
                  <a:srgbClr val="0000FF"/>
                </a:solidFill>
              </a:defRPr>
            </a:pPr>
            <a:r>
              <a:t>Feedback </a:t>
            </a:r>
            <a:r>
              <a:rPr spc="-20"/>
              <a:t>effects </a:t>
            </a:r>
            <a:r>
              <a:rPr spc="0"/>
              <a:t>in</a:t>
            </a:r>
            <a:r>
              <a:rPr spc="-5"/>
              <a:t> </a:t>
            </a:r>
            <a:r>
              <a:t>networks:</a:t>
            </a:r>
          </a:p>
          <a:p>
            <a:pPr marL="625475" lvl="1" indent="-274320">
              <a:spcBef>
                <a:spcPts val="3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000" b="1" spc="-5">
                <a:solidFill>
                  <a:srgbClr val="FF0066"/>
                </a:solidFill>
              </a:defRPr>
            </a:pPr>
            <a:r>
              <a:t>The </a:t>
            </a:r>
            <a:r>
              <a:rPr spc="-10"/>
              <a:t>feedback from </a:t>
            </a:r>
            <a:r>
              <a:rPr spc="0"/>
              <a:t>using </a:t>
            </a:r>
            <a:r>
              <a:rPr spc="-15"/>
              <a:t>your </a:t>
            </a:r>
            <a:r>
              <a:t>social</a:t>
            </a:r>
            <a:r>
              <a:rPr spc="-25"/>
              <a:t> </a:t>
            </a:r>
            <a:r>
              <a:t>connections</a:t>
            </a:r>
          </a:p>
          <a:p>
            <a:pPr indent="625475">
              <a:spcBef>
                <a:spcPts val="300"/>
              </a:spcBef>
              <a:defRPr sz="3000" spc="-5"/>
            </a:pPr>
            <a:r>
              <a:t>Some </a:t>
            </a:r>
            <a:r>
              <a:rPr spc="-10"/>
              <a:t>links </a:t>
            </a:r>
            <a:r>
              <a:rPr spc="-15"/>
              <a:t>are strengthened, others</a:t>
            </a:r>
            <a:r>
              <a:t> </a:t>
            </a:r>
            <a:r>
              <a:rPr spc="-15"/>
              <a:t>created:</a:t>
            </a:r>
          </a:p>
          <a:p>
            <a:pPr marL="890269" lvl="2" indent="-228600">
              <a:spcBef>
                <a:spcPts val="300"/>
              </a:spcBef>
              <a:buClr>
                <a:srgbClr val="E66C7C"/>
              </a:buClr>
              <a:buSzPct val="100000"/>
              <a:buFont typeface="Wingdings"/>
              <a:buChar char="▪"/>
              <a:tabLst>
                <a:tab pos="889000" algn="l"/>
              </a:tabLst>
              <a:defRPr sz="2600" spc="-5"/>
            </a:pPr>
            <a:r>
              <a:t>Something </a:t>
            </a:r>
            <a:r>
              <a:rPr spc="-15"/>
              <a:t>that’s </a:t>
            </a:r>
            <a:r>
              <a:rPr spc="0"/>
              <a:t>been </a:t>
            </a:r>
            <a:r>
              <a:t>going </a:t>
            </a:r>
            <a:r>
              <a:rPr spc="0"/>
              <a:t>on </a:t>
            </a:r>
            <a:r>
              <a:rPr spc="-25"/>
              <a:t>for</a:t>
            </a:r>
            <a:r>
              <a:rPr spc="-35"/>
              <a:t> </a:t>
            </a:r>
            <a:r>
              <a:rPr spc="0"/>
              <a:t>millennia</a:t>
            </a:r>
          </a:p>
          <a:p>
            <a:pPr marL="625475" marR="376554" lvl="1" indent="-274320">
              <a:lnSpc>
                <a:spcPts val="3200"/>
              </a:lnSpc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000" b="1" spc="-5">
                <a:solidFill>
                  <a:srgbClr val="FF0066"/>
                </a:solidFill>
              </a:defRPr>
            </a:pPr>
            <a:r>
              <a:t>The </a:t>
            </a:r>
            <a:r>
              <a:rPr spc="-10"/>
              <a:t>feedback from </a:t>
            </a:r>
            <a:r>
              <a:t>media </a:t>
            </a:r>
            <a:r>
              <a:rPr spc="-10"/>
              <a:t>that let </a:t>
            </a:r>
            <a:r>
              <a:rPr spc="-15"/>
              <a:t>you </a:t>
            </a:r>
            <a:r>
              <a:t>observe  </a:t>
            </a:r>
            <a:r>
              <a:rPr spc="-15"/>
              <a:t>your </a:t>
            </a:r>
            <a:r>
              <a:t>place </a:t>
            </a:r>
            <a:r>
              <a:rPr spc="-10"/>
              <a:t>in </a:t>
            </a:r>
            <a:r>
              <a:rPr spc="0"/>
              <a:t>the </a:t>
            </a:r>
            <a:r>
              <a:t>social</a:t>
            </a:r>
            <a:r>
              <a:rPr spc="-10"/>
              <a:t> network</a:t>
            </a:r>
          </a:p>
          <a:p>
            <a:pPr marL="890269" lvl="2" indent="-228600">
              <a:spcBef>
                <a:spcPts val="200"/>
              </a:spcBef>
              <a:buClr>
                <a:srgbClr val="E66C7C"/>
              </a:buClr>
              <a:buSzPct val="100000"/>
              <a:buFont typeface="Wingdings"/>
              <a:buChar char="▪"/>
              <a:tabLst>
                <a:tab pos="889000" algn="l"/>
              </a:tabLst>
              <a:defRPr sz="2600"/>
            </a:pPr>
            <a:r>
              <a:t>A </a:t>
            </a:r>
            <a:r>
              <a:rPr spc="-5"/>
              <a:t>new </a:t>
            </a:r>
            <a:r>
              <a:t>and </a:t>
            </a:r>
            <a:r>
              <a:rPr spc="-10"/>
              <a:t>uncontrolled</a:t>
            </a:r>
            <a:r>
              <a:rPr spc="-114"/>
              <a:t> </a:t>
            </a:r>
            <a:r>
              <a:rPr spc="-10"/>
              <a:t>experiment</a:t>
            </a: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/>
        </p:nvSpPr>
        <p:spPr>
          <a:xfrm>
            <a:off x="-22859" y="0"/>
            <a:ext cx="9189719" cy="68579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11" name="Shape 1111"/>
          <p:cNvSpPr/>
          <p:nvPr/>
        </p:nvSpPr>
        <p:spPr>
          <a:xfrm>
            <a:off x="3808476" y="262127"/>
            <a:ext cx="2164080" cy="4480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1128" name="Group 1128"/>
          <p:cNvGrpSpPr/>
          <p:nvPr/>
        </p:nvGrpSpPr>
        <p:grpSpPr>
          <a:xfrm>
            <a:off x="3860038" y="313816"/>
            <a:ext cx="2059940" cy="343915"/>
            <a:chOff x="0" y="0"/>
            <a:chExt cx="2059939" cy="343914"/>
          </a:xfrm>
        </p:grpSpPr>
        <p:sp>
          <p:nvSpPr>
            <p:cNvPr id="1112" name="Shape 1112"/>
            <p:cNvSpPr/>
            <p:nvPr/>
          </p:nvSpPr>
          <p:spPr>
            <a:xfrm>
              <a:off x="1993391" y="271524"/>
              <a:ext cx="66549" cy="661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644651" y="6095"/>
              <a:ext cx="285134" cy="33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71" y="0"/>
                  </a:moveTo>
                  <a:lnTo>
                    <a:pt x="9967" y="0"/>
                  </a:lnTo>
                  <a:lnTo>
                    <a:pt x="0" y="21600"/>
                  </a:lnTo>
                  <a:lnTo>
                    <a:pt x="4897" y="21600"/>
                  </a:lnTo>
                  <a:lnTo>
                    <a:pt x="7360" y="16099"/>
                  </a:lnTo>
                  <a:lnTo>
                    <a:pt x="21600" y="16099"/>
                  </a:lnTo>
                  <a:lnTo>
                    <a:pt x="20073" y="12790"/>
                  </a:lnTo>
                  <a:lnTo>
                    <a:pt x="8841" y="12790"/>
                  </a:lnTo>
                  <a:lnTo>
                    <a:pt x="9707" y="10862"/>
                  </a:lnTo>
                  <a:lnTo>
                    <a:pt x="10243" y="9647"/>
                  </a:lnTo>
                  <a:lnTo>
                    <a:pt x="10814" y="8300"/>
                  </a:lnTo>
                  <a:lnTo>
                    <a:pt x="11418" y="6818"/>
                  </a:lnTo>
                  <a:lnTo>
                    <a:pt x="12055" y="5203"/>
                  </a:lnTo>
                  <a:lnTo>
                    <a:pt x="16573" y="5203"/>
                  </a:lnTo>
                  <a:lnTo>
                    <a:pt x="1417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866648" y="253236"/>
              <a:ext cx="96648" cy="84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11" y="0"/>
                  </a:moveTo>
                  <a:lnTo>
                    <a:pt x="0" y="0"/>
                  </a:lnTo>
                  <a:lnTo>
                    <a:pt x="7266" y="21600"/>
                  </a:lnTo>
                  <a:lnTo>
                    <a:pt x="21600" y="21600"/>
                  </a:lnTo>
                  <a:lnTo>
                    <a:pt x="1411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993900" y="6095"/>
              <a:ext cx="65660" cy="212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922" y="21600"/>
                  </a:lnTo>
                  <a:lnTo>
                    <a:pt x="1963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379474" y="6095"/>
              <a:ext cx="139629" cy="33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91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9391" y="21600"/>
                  </a:lnTo>
                  <a:lnTo>
                    <a:pt x="9391" y="11855"/>
                  </a:lnTo>
                  <a:lnTo>
                    <a:pt x="21600" y="11855"/>
                  </a:lnTo>
                  <a:lnTo>
                    <a:pt x="19155" y="10705"/>
                  </a:lnTo>
                  <a:lnTo>
                    <a:pt x="20891" y="9836"/>
                  </a:lnTo>
                  <a:lnTo>
                    <a:pt x="9391" y="9836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441196" y="188086"/>
              <a:ext cx="211837" cy="14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944" y="0"/>
                  </a:moveTo>
                  <a:lnTo>
                    <a:pt x="0" y="0"/>
                  </a:lnTo>
                  <a:lnTo>
                    <a:pt x="13662" y="21600"/>
                  </a:lnTo>
                  <a:lnTo>
                    <a:pt x="21600" y="21600"/>
                  </a:lnTo>
                  <a:lnTo>
                    <a:pt x="794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441196" y="6095"/>
              <a:ext cx="200407" cy="15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3483" y="0"/>
                  </a:lnTo>
                  <a:lnTo>
                    <a:pt x="0" y="21600"/>
                  </a:lnTo>
                  <a:lnTo>
                    <a:pt x="790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010665" y="6095"/>
              <a:ext cx="125184" cy="33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7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0475" y="21600"/>
                  </a:lnTo>
                  <a:lnTo>
                    <a:pt x="10470" y="11652"/>
                  </a:lnTo>
                  <a:lnTo>
                    <a:pt x="10442" y="10618"/>
                  </a:lnTo>
                  <a:lnTo>
                    <a:pt x="10343" y="9191"/>
                  </a:lnTo>
                  <a:lnTo>
                    <a:pt x="10179" y="7541"/>
                  </a:lnTo>
                  <a:lnTo>
                    <a:pt x="9949" y="5667"/>
                  </a:lnTo>
                  <a:lnTo>
                    <a:pt x="21600" y="5667"/>
                  </a:lnTo>
                  <a:lnTo>
                    <a:pt x="1097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069848" y="93089"/>
              <a:ext cx="230760" cy="24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178" y="0"/>
                  </a:moveTo>
                  <a:lnTo>
                    <a:pt x="0" y="0"/>
                  </a:lnTo>
                  <a:lnTo>
                    <a:pt x="1415" y="2242"/>
                  </a:lnTo>
                  <a:lnTo>
                    <a:pt x="2808" y="4342"/>
                  </a:lnTo>
                  <a:lnTo>
                    <a:pt x="4179" y="6301"/>
                  </a:lnTo>
                  <a:lnTo>
                    <a:pt x="5528" y="8120"/>
                  </a:lnTo>
                  <a:lnTo>
                    <a:pt x="15632" y="21600"/>
                  </a:lnTo>
                  <a:lnTo>
                    <a:pt x="21600" y="21600"/>
                  </a:lnTo>
                  <a:lnTo>
                    <a:pt x="21600" y="13895"/>
                  </a:lnTo>
                  <a:lnTo>
                    <a:pt x="16048" y="13895"/>
                  </a:lnTo>
                  <a:lnTo>
                    <a:pt x="14927" y="12093"/>
                  </a:lnTo>
                  <a:lnTo>
                    <a:pt x="13650" y="10166"/>
                  </a:lnTo>
                  <a:lnTo>
                    <a:pt x="12217" y="8114"/>
                  </a:lnTo>
                  <a:lnTo>
                    <a:pt x="10628" y="5933"/>
                  </a:lnTo>
                  <a:lnTo>
                    <a:pt x="61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239901" y="6095"/>
              <a:ext cx="60707" cy="24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9" y="13997"/>
                  </a:lnTo>
                  <a:lnTo>
                    <a:pt x="60" y="14780"/>
                  </a:lnTo>
                  <a:lnTo>
                    <a:pt x="248" y="16666"/>
                  </a:lnTo>
                  <a:lnTo>
                    <a:pt x="572" y="18939"/>
                  </a:lnTo>
                  <a:lnTo>
                    <a:pt x="1039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321817" y="6095"/>
              <a:ext cx="275084" cy="33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76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4767" y="21600"/>
                  </a:lnTo>
                  <a:lnTo>
                    <a:pt x="4767" y="12210"/>
                  </a:lnTo>
                  <a:lnTo>
                    <a:pt x="21600" y="12210"/>
                  </a:lnTo>
                  <a:lnTo>
                    <a:pt x="21600" y="8901"/>
                  </a:lnTo>
                  <a:lnTo>
                    <a:pt x="4767" y="8901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07061" y="56894"/>
              <a:ext cx="60706" cy="2807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0" y="6095"/>
              <a:ext cx="274575" cy="50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689100" y="272287"/>
              <a:ext cx="222314" cy="7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5472"/>
                  </a:lnTo>
                  <a:lnTo>
                    <a:pt x="895" y="16852"/>
                  </a:lnTo>
                  <a:lnTo>
                    <a:pt x="5500" y="20695"/>
                  </a:lnTo>
                  <a:lnTo>
                    <a:pt x="9390" y="21600"/>
                  </a:lnTo>
                  <a:lnTo>
                    <a:pt x="10861" y="21485"/>
                  </a:lnTo>
                  <a:lnTo>
                    <a:pt x="14931" y="19723"/>
                  </a:lnTo>
                  <a:lnTo>
                    <a:pt x="19225" y="14017"/>
                  </a:lnTo>
                  <a:lnTo>
                    <a:pt x="21600" y="6128"/>
                  </a:lnTo>
                  <a:lnTo>
                    <a:pt x="9316" y="6128"/>
                  </a:lnTo>
                  <a:lnTo>
                    <a:pt x="8122" y="6035"/>
                  </a:lnTo>
                  <a:lnTo>
                    <a:pt x="3503" y="3840"/>
                  </a:lnTo>
                  <a:lnTo>
                    <a:pt x="1185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690624" y="0"/>
              <a:ext cx="234316" cy="292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35" y="0"/>
                  </a:moveTo>
                  <a:lnTo>
                    <a:pt x="6544" y="459"/>
                  </a:lnTo>
                  <a:lnTo>
                    <a:pt x="3138" y="1875"/>
                  </a:lnTo>
                  <a:lnTo>
                    <a:pt x="843" y="4247"/>
                  </a:lnTo>
                  <a:lnTo>
                    <a:pt x="0" y="7622"/>
                  </a:lnTo>
                  <a:lnTo>
                    <a:pt x="44" y="8464"/>
                  </a:lnTo>
                  <a:lnTo>
                    <a:pt x="1586" y="11618"/>
                  </a:lnTo>
                  <a:lnTo>
                    <a:pt x="4759" y="13435"/>
                  </a:lnTo>
                  <a:lnTo>
                    <a:pt x="8944" y="14409"/>
                  </a:lnTo>
                  <a:lnTo>
                    <a:pt x="9612" y="14522"/>
                  </a:lnTo>
                  <a:lnTo>
                    <a:pt x="12340" y="15009"/>
                  </a:lnTo>
                  <a:lnTo>
                    <a:pt x="15653" y="16781"/>
                  </a:lnTo>
                  <a:lnTo>
                    <a:pt x="15852" y="17287"/>
                  </a:lnTo>
                  <a:lnTo>
                    <a:pt x="15852" y="18609"/>
                  </a:lnTo>
                  <a:lnTo>
                    <a:pt x="13604" y="20831"/>
                  </a:lnTo>
                  <a:lnTo>
                    <a:pt x="10011" y="21557"/>
                  </a:lnTo>
                  <a:lnTo>
                    <a:pt x="8699" y="21600"/>
                  </a:lnTo>
                  <a:lnTo>
                    <a:pt x="20353" y="21600"/>
                  </a:lnTo>
                  <a:lnTo>
                    <a:pt x="21543" y="18675"/>
                  </a:lnTo>
                  <a:lnTo>
                    <a:pt x="21600" y="17719"/>
                  </a:lnTo>
                  <a:lnTo>
                    <a:pt x="21551" y="16805"/>
                  </a:lnTo>
                  <a:lnTo>
                    <a:pt x="20372" y="13980"/>
                  </a:lnTo>
                  <a:lnTo>
                    <a:pt x="17164" y="11878"/>
                  </a:lnTo>
                  <a:lnTo>
                    <a:pt x="13681" y="10962"/>
                  </a:lnTo>
                  <a:lnTo>
                    <a:pt x="11171" y="10501"/>
                  </a:lnTo>
                  <a:lnTo>
                    <a:pt x="10582" y="10393"/>
                  </a:lnTo>
                  <a:lnTo>
                    <a:pt x="10008" y="10280"/>
                  </a:lnTo>
                  <a:lnTo>
                    <a:pt x="8722" y="10012"/>
                  </a:lnTo>
                  <a:lnTo>
                    <a:pt x="8078" y="9797"/>
                  </a:lnTo>
                  <a:lnTo>
                    <a:pt x="7516" y="9534"/>
                  </a:lnTo>
                  <a:lnTo>
                    <a:pt x="6942" y="9272"/>
                  </a:lnTo>
                  <a:lnTo>
                    <a:pt x="6498" y="8944"/>
                  </a:lnTo>
                  <a:lnTo>
                    <a:pt x="5842" y="8137"/>
                  </a:lnTo>
                  <a:lnTo>
                    <a:pt x="5678" y="7622"/>
                  </a:lnTo>
                  <a:lnTo>
                    <a:pt x="5678" y="7003"/>
                  </a:lnTo>
                  <a:lnTo>
                    <a:pt x="8004" y="4234"/>
                  </a:lnTo>
                  <a:lnTo>
                    <a:pt x="11438" y="3787"/>
                  </a:lnTo>
                  <a:lnTo>
                    <a:pt x="20101" y="3787"/>
                  </a:lnTo>
                  <a:lnTo>
                    <a:pt x="20101" y="1369"/>
                  </a:lnTo>
                  <a:lnTo>
                    <a:pt x="15852" y="384"/>
                  </a:lnTo>
                  <a:lnTo>
                    <a:pt x="12157" y="2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536194" y="6095"/>
              <a:ext cx="1372490" cy="33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5" y="12210"/>
                  </a:moveTo>
                  <a:lnTo>
                    <a:pt x="0" y="12210"/>
                  </a:lnTo>
                  <a:lnTo>
                    <a:pt x="0" y="21600"/>
                  </a:lnTo>
                  <a:lnTo>
                    <a:pt x="955" y="21600"/>
                  </a:lnTo>
                  <a:lnTo>
                    <a:pt x="955" y="12210"/>
                  </a:lnTo>
                  <a:close/>
                  <a:moveTo>
                    <a:pt x="955" y="0"/>
                  </a:moveTo>
                  <a:lnTo>
                    <a:pt x="0" y="0"/>
                  </a:lnTo>
                  <a:lnTo>
                    <a:pt x="0" y="8901"/>
                  </a:lnTo>
                  <a:lnTo>
                    <a:pt x="955" y="8901"/>
                  </a:lnTo>
                  <a:lnTo>
                    <a:pt x="955" y="0"/>
                  </a:lnTo>
                  <a:close/>
                  <a:moveTo>
                    <a:pt x="5150" y="5203"/>
                  </a:moveTo>
                  <a:lnTo>
                    <a:pt x="4227" y="5203"/>
                  </a:lnTo>
                  <a:lnTo>
                    <a:pt x="4362" y="6828"/>
                  </a:lnTo>
                  <a:lnTo>
                    <a:pt x="4488" y="8312"/>
                  </a:lnTo>
                  <a:lnTo>
                    <a:pt x="4606" y="9657"/>
                  </a:lnTo>
                  <a:lnTo>
                    <a:pt x="4715" y="10862"/>
                  </a:lnTo>
                  <a:lnTo>
                    <a:pt x="4893" y="12790"/>
                  </a:lnTo>
                  <a:lnTo>
                    <a:pt x="5877" y="12790"/>
                  </a:lnTo>
                  <a:lnTo>
                    <a:pt x="5150" y="5203"/>
                  </a:lnTo>
                  <a:close/>
                  <a:moveTo>
                    <a:pt x="21600" y="2945"/>
                  </a:moveTo>
                  <a:lnTo>
                    <a:pt x="20121" y="2945"/>
                  </a:lnTo>
                  <a:lnTo>
                    <a:pt x="20287" y="2964"/>
                  </a:lnTo>
                  <a:lnTo>
                    <a:pt x="20459" y="3019"/>
                  </a:lnTo>
                  <a:lnTo>
                    <a:pt x="21202" y="3630"/>
                  </a:lnTo>
                  <a:lnTo>
                    <a:pt x="21600" y="4202"/>
                  </a:lnTo>
                  <a:lnTo>
                    <a:pt x="21600" y="2945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29" name="Shape 1129"/>
          <p:cNvSpPr/>
          <p:nvPr/>
        </p:nvSpPr>
        <p:spPr>
          <a:xfrm>
            <a:off x="5853429" y="585343"/>
            <a:ext cx="66549" cy="66168"/>
          </a:xfrm>
          <a:prstGeom prst="rect">
            <a:avLst/>
          </a:pr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0" name="Shape 1130"/>
          <p:cNvSpPr/>
          <p:nvPr/>
        </p:nvSpPr>
        <p:spPr>
          <a:xfrm>
            <a:off x="4621403" y="399794"/>
            <a:ext cx="85726" cy="116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88" y="0"/>
                </a:moveTo>
                <a:lnTo>
                  <a:pt x="6544" y="8851"/>
                </a:lnTo>
                <a:lnTo>
                  <a:pt x="2880" y="16112"/>
                </a:lnTo>
                <a:lnTo>
                  <a:pt x="0" y="21600"/>
                </a:lnTo>
                <a:lnTo>
                  <a:pt x="21600" y="21600"/>
                </a:lnTo>
                <a:lnTo>
                  <a:pt x="16987" y="12653"/>
                </a:lnTo>
                <a:lnTo>
                  <a:pt x="13086" y="4598"/>
                </a:lnTo>
                <a:lnTo>
                  <a:pt x="10944" y="0"/>
                </a:lnTo>
                <a:lnTo>
                  <a:pt x="10688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1" name="Shape 1131"/>
          <p:cNvSpPr/>
          <p:nvPr/>
        </p:nvSpPr>
        <p:spPr>
          <a:xfrm>
            <a:off x="5853938" y="319913"/>
            <a:ext cx="65661" cy="212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636" y="21600"/>
                </a:lnTo>
                <a:lnTo>
                  <a:pt x="1922" y="2160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2" name="Shape 1132"/>
          <p:cNvSpPr/>
          <p:nvPr/>
        </p:nvSpPr>
        <p:spPr>
          <a:xfrm>
            <a:off x="5239510" y="319912"/>
            <a:ext cx="273559" cy="331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793" y="0"/>
                </a:lnTo>
                <a:lnTo>
                  <a:pt x="4793" y="9836"/>
                </a:lnTo>
                <a:lnTo>
                  <a:pt x="4874" y="9836"/>
                </a:lnTo>
                <a:lnTo>
                  <a:pt x="14751" y="0"/>
                </a:lnTo>
                <a:lnTo>
                  <a:pt x="20697" y="0"/>
                </a:lnTo>
                <a:lnTo>
                  <a:pt x="9777" y="10705"/>
                </a:lnTo>
                <a:lnTo>
                  <a:pt x="21600" y="21600"/>
                </a:lnTo>
                <a:lnTo>
                  <a:pt x="15453" y="21600"/>
                </a:lnTo>
                <a:lnTo>
                  <a:pt x="4874" y="11855"/>
                </a:lnTo>
                <a:lnTo>
                  <a:pt x="4793" y="11855"/>
                </a:lnTo>
                <a:lnTo>
                  <a:pt x="479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3" name="Shape 1133"/>
          <p:cNvSpPr/>
          <p:nvPr/>
        </p:nvSpPr>
        <p:spPr>
          <a:xfrm>
            <a:off x="4870703" y="319912"/>
            <a:ext cx="289942" cy="331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740" y="0"/>
                </a:lnTo>
                <a:lnTo>
                  <a:pt x="12867" y="10043"/>
                </a:lnTo>
                <a:lnTo>
                  <a:pt x="14132" y="11652"/>
                </a:lnTo>
                <a:lnTo>
                  <a:pt x="15273" y="13166"/>
                </a:lnTo>
                <a:lnTo>
                  <a:pt x="16289" y="14587"/>
                </a:lnTo>
                <a:lnTo>
                  <a:pt x="17182" y="15917"/>
                </a:lnTo>
                <a:lnTo>
                  <a:pt x="17295" y="15917"/>
                </a:lnTo>
                <a:lnTo>
                  <a:pt x="17130" y="12281"/>
                </a:lnTo>
                <a:lnTo>
                  <a:pt x="17078" y="9787"/>
                </a:lnTo>
                <a:lnTo>
                  <a:pt x="17078" y="0"/>
                </a:lnTo>
                <a:lnTo>
                  <a:pt x="21600" y="0"/>
                </a:lnTo>
                <a:lnTo>
                  <a:pt x="21600" y="21600"/>
                </a:lnTo>
                <a:lnTo>
                  <a:pt x="16850" y="21600"/>
                </a:lnTo>
                <a:lnTo>
                  <a:pt x="8808" y="11656"/>
                </a:lnTo>
                <a:lnTo>
                  <a:pt x="6644" y="8869"/>
                </a:lnTo>
                <a:lnTo>
                  <a:pt x="4409" y="5667"/>
                </a:lnTo>
                <a:lnTo>
                  <a:pt x="4295" y="5667"/>
                </a:lnTo>
                <a:lnTo>
                  <a:pt x="4395" y="7541"/>
                </a:lnTo>
                <a:lnTo>
                  <a:pt x="4466" y="9191"/>
                </a:lnTo>
                <a:lnTo>
                  <a:pt x="4508" y="10618"/>
                </a:lnTo>
                <a:lnTo>
                  <a:pt x="4522" y="11822"/>
                </a:lnTo>
                <a:lnTo>
                  <a:pt x="4522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4" name="Shape 1134"/>
          <p:cNvSpPr/>
          <p:nvPr/>
        </p:nvSpPr>
        <p:spPr>
          <a:xfrm>
            <a:off x="4504690" y="319912"/>
            <a:ext cx="318644" cy="331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919" y="0"/>
                </a:moveTo>
                <a:lnTo>
                  <a:pt x="12681" y="0"/>
                </a:lnTo>
                <a:lnTo>
                  <a:pt x="21600" y="21600"/>
                </a:lnTo>
                <a:lnTo>
                  <a:pt x="17252" y="21600"/>
                </a:lnTo>
                <a:lnTo>
                  <a:pt x="15049" y="16099"/>
                </a:lnTo>
                <a:lnTo>
                  <a:pt x="6586" y="16099"/>
                </a:lnTo>
                <a:lnTo>
                  <a:pt x="4382" y="21600"/>
                </a:lnTo>
                <a:lnTo>
                  <a:pt x="0" y="21600"/>
                </a:lnTo>
                <a:lnTo>
                  <a:pt x="8919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5" name="Shape 1135"/>
          <p:cNvSpPr/>
          <p:nvPr/>
        </p:nvSpPr>
        <p:spPr>
          <a:xfrm>
            <a:off x="5549138" y="313815"/>
            <a:ext cx="235839" cy="343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04" y="0"/>
                </a:moveTo>
                <a:lnTo>
                  <a:pt x="14661" y="182"/>
                </a:lnTo>
                <a:lnTo>
                  <a:pt x="18166" y="698"/>
                </a:lnTo>
                <a:lnTo>
                  <a:pt x="20111" y="1164"/>
                </a:lnTo>
                <a:lnTo>
                  <a:pt x="20111" y="4435"/>
                </a:lnTo>
                <a:lnTo>
                  <a:pt x="18939" y="4135"/>
                </a:lnTo>
                <a:lnTo>
                  <a:pt x="17795" y="3882"/>
                </a:lnTo>
                <a:lnTo>
                  <a:pt x="13474" y="3294"/>
                </a:lnTo>
                <a:lnTo>
                  <a:pt x="11504" y="3222"/>
                </a:lnTo>
                <a:lnTo>
                  <a:pt x="10211" y="3264"/>
                </a:lnTo>
                <a:lnTo>
                  <a:pt x="6620" y="4288"/>
                </a:lnTo>
                <a:lnTo>
                  <a:pt x="5781" y="5958"/>
                </a:lnTo>
                <a:lnTo>
                  <a:pt x="5781" y="6485"/>
                </a:lnTo>
                <a:lnTo>
                  <a:pt x="7607" y="8112"/>
                </a:lnTo>
                <a:lnTo>
                  <a:pt x="8165" y="8335"/>
                </a:lnTo>
                <a:lnTo>
                  <a:pt x="8805" y="8519"/>
                </a:lnTo>
                <a:lnTo>
                  <a:pt x="9526" y="8646"/>
                </a:lnTo>
                <a:lnTo>
                  <a:pt x="10083" y="8746"/>
                </a:lnTo>
                <a:lnTo>
                  <a:pt x="10653" y="8843"/>
                </a:lnTo>
                <a:lnTo>
                  <a:pt x="11239" y="8935"/>
                </a:lnTo>
                <a:lnTo>
                  <a:pt x="11841" y="9021"/>
                </a:lnTo>
                <a:lnTo>
                  <a:pt x="12798" y="9169"/>
                </a:lnTo>
                <a:lnTo>
                  <a:pt x="16385" y="9869"/>
                </a:lnTo>
                <a:lnTo>
                  <a:pt x="19877" y="11443"/>
                </a:lnTo>
                <a:lnTo>
                  <a:pt x="21552" y="14298"/>
                </a:lnTo>
                <a:lnTo>
                  <a:pt x="21600" y="15075"/>
                </a:lnTo>
                <a:lnTo>
                  <a:pt x="21543" y="15889"/>
                </a:lnTo>
                <a:lnTo>
                  <a:pt x="20193" y="18576"/>
                </a:lnTo>
                <a:lnTo>
                  <a:pt x="17241" y="20396"/>
                </a:lnTo>
                <a:lnTo>
                  <a:pt x="12851" y="21381"/>
                </a:lnTo>
                <a:lnTo>
                  <a:pt x="8852" y="21600"/>
                </a:lnTo>
                <a:lnTo>
                  <a:pt x="7619" y="21579"/>
                </a:lnTo>
                <a:lnTo>
                  <a:pt x="3978" y="21265"/>
                </a:lnTo>
                <a:lnTo>
                  <a:pt x="0" y="20324"/>
                </a:lnTo>
                <a:lnTo>
                  <a:pt x="0" y="17101"/>
                </a:lnTo>
                <a:lnTo>
                  <a:pt x="1117" y="17414"/>
                </a:lnTo>
                <a:lnTo>
                  <a:pt x="2217" y="17681"/>
                </a:lnTo>
                <a:lnTo>
                  <a:pt x="6547" y="18301"/>
                </a:lnTo>
                <a:lnTo>
                  <a:pt x="8782" y="18378"/>
                </a:lnTo>
                <a:lnTo>
                  <a:pt x="9436" y="18368"/>
                </a:lnTo>
                <a:lnTo>
                  <a:pt x="13132" y="17890"/>
                </a:lnTo>
                <a:lnTo>
                  <a:pt x="15272" y="16750"/>
                </a:lnTo>
                <a:lnTo>
                  <a:pt x="15680" y="16344"/>
                </a:lnTo>
                <a:lnTo>
                  <a:pt x="15889" y="15833"/>
                </a:lnTo>
                <a:lnTo>
                  <a:pt x="15889" y="14708"/>
                </a:lnTo>
                <a:lnTo>
                  <a:pt x="13772" y="13145"/>
                </a:lnTo>
                <a:lnTo>
                  <a:pt x="13121" y="12938"/>
                </a:lnTo>
                <a:lnTo>
                  <a:pt x="9689" y="12355"/>
                </a:lnTo>
                <a:lnTo>
                  <a:pt x="9026" y="12260"/>
                </a:lnTo>
                <a:lnTo>
                  <a:pt x="8154" y="12122"/>
                </a:lnTo>
                <a:lnTo>
                  <a:pt x="4134" y="11195"/>
                </a:lnTo>
                <a:lnTo>
                  <a:pt x="1258" y="9452"/>
                </a:lnTo>
                <a:lnTo>
                  <a:pt x="140" y="6485"/>
                </a:lnTo>
                <a:lnTo>
                  <a:pt x="192" y="5686"/>
                </a:lnTo>
                <a:lnTo>
                  <a:pt x="1433" y="3030"/>
                </a:lnTo>
                <a:lnTo>
                  <a:pt x="4005" y="1220"/>
                </a:lnTo>
                <a:lnTo>
                  <a:pt x="7641" y="219"/>
                </a:lnTo>
                <a:lnTo>
                  <a:pt x="9821" y="24"/>
                </a:lnTo>
                <a:lnTo>
                  <a:pt x="11004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36" name="Shape 1136"/>
          <p:cNvSpPr>
            <a:spLocks noGrp="1"/>
          </p:cNvSpPr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indent="25400"/>
          </a:lstStyle>
          <a:p>
            <a:fld id="{86CB4B4D-7CA3-9044-876B-883B54F8677D}" type="slidenum">
              <a:t>74</a:t>
            </a:fld>
            <a:endParaRPr/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1139" name="Shape 1139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0" name="Shape 1140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1" name="Shape 1141"/>
          <p:cNvSpPr/>
          <p:nvPr/>
        </p:nvSpPr>
        <p:spPr>
          <a:xfrm>
            <a:off x="598930" y="303274"/>
            <a:ext cx="3191257" cy="509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42" name="Shape 1142"/>
          <p:cNvSpPr/>
          <p:nvPr/>
        </p:nvSpPr>
        <p:spPr>
          <a:xfrm>
            <a:off x="618236" y="1298193"/>
            <a:ext cx="7980044" cy="682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lnSpc>
                <a:spcPts val="2700"/>
              </a:lnSpc>
              <a:buClr>
                <a:srgbClr val="EFAC00"/>
              </a:buClr>
              <a:buSzPct val="80000"/>
              <a:buFont typeface="Wingdings"/>
              <a:buChar char="○"/>
              <a:tabLst>
                <a:tab pos="330200" algn="l"/>
              </a:tabLst>
              <a:defRPr sz="2500" u="sng" spc="-10">
                <a:solidFill>
                  <a:srgbClr val="168AB9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Can Cascades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be 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Predicted? </a:t>
            </a:r>
            <a:r>
              <a:rPr u="none" spc="-15">
                <a:solidFill>
                  <a:srgbClr val="000000"/>
                </a:solidFill>
              </a:rPr>
              <a:t>by </a:t>
            </a:r>
            <a:r>
              <a:rPr u="none" spc="-20">
                <a:solidFill>
                  <a:srgbClr val="000000"/>
                </a:solidFill>
              </a:rPr>
              <a:t>J. </a:t>
            </a:r>
            <a:r>
              <a:rPr u="none" spc="-5">
                <a:solidFill>
                  <a:srgbClr val="000000"/>
                </a:solidFill>
              </a:rPr>
              <a:t>Cheng, L. Adamic, A.</a:t>
            </a:r>
            <a:r>
              <a:rPr u="none" spc="225">
                <a:solidFill>
                  <a:srgbClr val="000000"/>
                </a:solidFill>
              </a:rPr>
              <a:t> </a:t>
            </a:r>
            <a:r>
              <a:rPr u="none" spc="-60">
                <a:solidFill>
                  <a:srgbClr val="000000"/>
                </a:solidFill>
              </a:rPr>
              <a:t>Dow,</a:t>
            </a:r>
          </a:p>
          <a:p>
            <a:pPr indent="332740">
              <a:lnSpc>
                <a:spcPts val="2400"/>
              </a:lnSpc>
              <a:defRPr sz="2500" spc="-20"/>
            </a:pPr>
            <a:r>
              <a:t>J. </a:t>
            </a:r>
            <a:r>
              <a:rPr spc="-5"/>
              <a:t>Kleinberg, </a:t>
            </a:r>
            <a:r>
              <a:t>J. Leskovec. </a:t>
            </a:r>
            <a:r>
              <a:rPr i="1" spc="-30"/>
              <a:t>ACM </a:t>
            </a:r>
            <a:r>
              <a:rPr i="1" spc="-10"/>
              <a:t>International Conference</a:t>
            </a:r>
            <a:r>
              <a:rPr i="1" spc="234"/>
              <a:t> </a:t>
            </a:r>
            <a:r>
              <a:rPr i="1" spc="-10"/>
              <a:t>on</a:t>
            </a:r>
          </a:p>
          <a:p>
            <a:pPr indent="332740">
              <a:lnSpc>
                <a:spcPts val="2700"/>
              </a:lnSpc>
              <a:defRPr sz="2500" i="1" spc="-30"/>
            </a:pPr>
            <a:r>
              <a:t>World </a:t>
            </a:r>
            <a:r>
              <a:rPr spc="-10"/>
              <a:t>Wide </a:t>
            </a:r>
            <a:r>
              <a:rPr spc="-40"/>
              <a:t>Web </a:t>
            </a:r>
            <a:r>
              <a:rPr spc="-5"/>
              <a:t>(WWW)</a:t>
            </a:r>
            <a:r>
              <a:rPr i="0" spc="-5"/>
              <a:t>,</a:t>
            </a:r>
            <a:r>
              <a:rPr i="0" spc="104"/>
              <a:t> </a:t>
            </a:r>
            <a:r>
              <a:rPr i="0" spc="-10"/>
              <a:t>2014.</a:t>
            </a:r>
          </a:p>
          <a:p>
            <a: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i="0" spc="-10"/>
          </a:p>
          <a:p>
            <a:pPr marL="332740" marR="262254" indent="-320040">
              <a:lnSpc>
                <a:spcPct val="80000"/>
              </a:lnSpc>
              <a:buClr>
                <a:srgbClr val="EFAC00"/>
              </a:buClr>
              <a:buSzPct val="80000"/>
              <a:buFont typeface="Wingdings"/>
              <a:buChar char="○"/>
              <a:tabLst>
                <a:tab pos="330200" algn="l"/>
              </a:tabLst>
              <a:defRPr sz="2500" u="sng" spc="-630">
                <a:solidFill>
                  <a:srgbClr val="168AB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 </a:t>
            </a:r>
            <a:r>
              <a:rPr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What’s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in a name?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Understanding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the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Interplay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between  Titles,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Content,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and Communities in Social Media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by </a:t>
            </a:r>
            <a:r>
              <a:rPr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/>
              </a:rPr>
              <a:t>H. </a:t>
            </a:r>
            <a:r>
              <a:rPr u="none" spc="-1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u="none" spc="-1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Lakkaraju, </a:t>
            </a:r>
            <a:r>
              <a:rPr u="none" spc="-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J. </a:t>
            </a:r>
            <a:r>
              <a:rPr u="none" spc="-3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McAuley, </a:t>
            </a:r>
            <a:r>
              <a:rPr u="none" spc="-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J. Leskovec. </a:t>
            </a:r>
            <a:r>
              <a:rPr i="1" u="none" spc="-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AAAI </a:t>
            </a:r>
            <a:r>
              <a:rPr i="1" u="none" spc="-1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International  Conference </a:t>
            </a:r>
            <a:r>
              <a:rPr i="1" u="none" spc="-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i="1" u="none" spc="-2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Weblogs </a:t>
            </a:r>
            <a:r>
              <a:rPr i="1" u="none" spc="-1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u="none" spc="-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 </a:t>
            </a:r>
            <a:r>
              <a:rPr i="1" u="none" spc="-1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Media </a:t>
            </a:r>
            <a:r>
              <a:rPr i="1" u="none" spc="-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(ICWSM)</a:t>
            </a:r>
            <a:r>
              <a:rPr u="none" spc="-5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u="none" spc="14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u="none" spc="-1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2013.</a:t>
            </a:r>
          </a:p>
          <a:p>
            <a:pPr marL="332740" indent="-320040">
              <a:lnSpc>
                <a:spcPts val="2700"/>
              </a:lnSpc>
              <a:spcBef>
                <a:spcPts val="1800"/>
              </a:spcBef>
              <a:buClr>
                <a:srgbClr val="EFAC00"/>
              </a:buClr>
              <a:buSzPct val="80000"/>
              <a:buFont typeface="Wingdings"/>
              <a:buChar char="○"/>
              <a:tabLst>
                <a:tab pos="330200" algn="l"/>
              </a:tabLst>
              <a:defRPr sz="2500" u="sng" spc="-10">
                <a:solidFill>
                  <a:srgbClr val="168AB9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The Dynamics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of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Viral Marketing </a:t>
            </a:r>
            <a:r>
              <a:rPr u="none" spc="-15">
                <a:solidFill>
                  <a:srgbClr val="000000"/>
                </a:solidFill>
              </a:rPr>
              <a:t>by </a:t>
            </a:r>
            <a:r>
              <a:rPr u="none" spc="-20">
                <a:solidFill>
                  <a:srgbClr val="000000"/>
                </a:solidFill>
              </a:rPr>
              <a:t>J. Leskovec, </a:t>
            </a:r>
            <a:r>
              <a:rPr u="none" spc="-5">
                <a:solidFill>
                  <a:srgbClr val="000000"/>
                </a:solidFill>
              </a:rPr>
              <a:t>L.</a:t>
            </a:r>
            <a:r>
              <a:rPr u="none" spc="220">
                <a:solidFill>
                  <a:srgbClr val="000000"/>
                </a:solidFill>
              </a:rPr>
              <a:t> </a:t>
            </a:r>
            <a:r>
              <a:rPr u="none" spc="-5">
                <a:solidFill>
                  <a:srgbClr val="000000"/>
                </a:solidFill>
              </a:rPr>
              <a:t>Adamic,</a:t>
            </a:r>
          </a:p>
          <a:p>
            <a:pPr indent="332740">
              <a:lnSpc>
                <a:spcPts val="2400"/>
              </a:lnSpc>
              <a:defRPr sz="2500" spc="-5"/>
            </a:pPr>
            <a:r>
              <a:t>B. Huberman. </a:t>
            </a:r>
            <a:r>
              <a:rPr i="1" spc="-30"/>
              <a:t>ACM </a:t>
            </a:r>
            <a:r>
              <a:rPr i="1" spc="-15"/>
              <a:t>Transactions </a:t>
            </a:r>
            <a:r>
              <a:rPr i="1"/>
              <a:t>on the </a:t>
            </a:r>
            <a:r>
              <a:rPr i="1" spc="-40"/>
              <a:t>Web </a:t>
            </a:r>
            <a:r>
              <a:rPr i="1" spc="-10"/>
              <a:t>(TWEB),</a:t>
            </a:r>
            <a:r>
              <a:rPr i="1" spc="200"/>
              <a:t> </a:t>
            </a:r>
            <a:r>
              <a:rPr i="1" spc="0"/>
              <a:t>1(1)</a:t>
            </a:r>
            <a:r>
              <a:rPr spc="0"/>
              <a:t>,</a:t>
            </a:r>
          </a:p>
          <a:p>
            <a:pPr indent="332740">
              <a:lnSpc>
                <a:spcPts val="2700"/>
              </a:lnSpc>
              <a:defRPr sz="2500" spc="-10"/>
            </a:pPr>
            <a:r>
              <a:t>2007.</a:t>
            </a:r>
          </a:p>
          <a:p>
            <a: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332740" marR="920114" indent="-320040">
              <a:lnSpc>
                <a:spcPct val="80000"/>
              </a:lnSpc>
              <a:buClr>
                <a:srgbClr val="EFAC00"/>
              </a:buClr>
              <a:buSzPct val="80000"/>
              <a:buFont typeface="Wingdings"/>
              <a:buChar char="○"/>
              <a:tabLst>
                <a:tab pos="330200" algn="l"/>
              </a:tabLst>
              <a:defRPr sz="2500" u="sng" spc="-10">
                <a:solidFill>
                  <a:srgbClr val="168AB9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The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Bursty 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Dynamics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of the </a:t>
            </a:r>
            <a:r>
              <a:rPr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Twitter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Information  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Network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by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S. </a:t>
            </a:r>
            <a:r>
              <a:rPr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Myers, J. Leskovec. </a:t>
            </a:r>
            <a:r>
              <a:rPr i="1"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ACM </a:t>
            </a:r>
            <a:r>
              <a:rPr i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Internati</a:t>
            </a:r>
            <a:r>
              <a:rPr i="1" u="none">
                <a:solidFill>
                  <a:srgbClr val="000000"/>
                </a:solidFill>
              </a:rPr>
              <a:t>onal  Conference </a:t>
            </a:r>
            <a:r>
              <a:rPr i="1" u="none" spc="-5">
                <a:solidFill>
                  <a:srgbClr val="000000"/>
                </a:solidFill>
              </a:rPr>
              <a:t>on </a:t>
            </a:r>
            <a:r>
              <a:rPr i="1" u="none" spc="-30">
                <a:solidFill>
                  <a:srgbClr val="000000"/>
                </a:solidFill>
              </a:rPr>
              <a:t>World </a:t>
            </a:r>
            <a:r>
              <a:rPr i="1" u="none">
                <a:solidFill>
                  <a:srgbClr val="000000"/>
                </a:solidFill>
              </a:rPr>
              <a:t>Wide </a:t>
            </a:r>
            <a:r>
              <a:rPr i="1" u="none" spc="-40">
                <a:solidFill>
                  <a:srgbClr val="000000"/>
                </a:solidFill>
              </a:rPr>
              <a:t>Web </a:t>
            </a:r>
            <a:r>
              <a:rPr i="1" u="none" spc="-5">
                <a:solidFill>
                  <a:srgbClr val="000000"/>
                </a:solidFill>
              </a:rPr>
              <a:t>(WWW)</a:t>
            </a:r>
            <a:r>
              <a:rPr u="none" spc="-5">
                <a:solidFill>
                  <a:srgbClr val="000000"/>
                </a:solidFill>
              </a:rPr>
              <a:t>,</a:t>
            </a:r>
            <a:r>
              <a:rPr u="none" spc="160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000000"/>
                </a:solidFill>
              </a:rPr>
              <a:t>2014.</a:t>
            </a:r>
          </a:p>
        </p:txBody>
      </p:sp>
      <p:sp>
        <p:nvSpPr>
          <p:cNvPr id="1143" name="Shape 114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144" name="Shape 1144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70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272" name="Shape 27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1743454" y="1274062"/>
            <a:ext cx="5747006" cy="43799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6" name="Shape 27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4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277" name="Shape 27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9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278" name="Shape 27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79" name="Shape 27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lvl1pPr>
          </a:lstStyle>
          <a:p>
            <a:r>
              <a:t>5/30/2014</a:t>
            </a:r>
          </a:p>
        </p:txBody>
      </p:sp>
      <p:sp>
        <p:nvSpPr>
          <p:cNvPr id="282" name="Shape 28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1743454" y="1274062"/>
            <a:ext cx="5747006" cy="43799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4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287" name="Shape 28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z="4000" spc="-9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288" name="Shape 28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z="900" spc="-5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89" name="Shape 28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r>
              <a:t>6</a:t>
            </a: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1963</Words>
  <Application>Microsoft Office PowerPoint</Application>
  <PresentationFormat>On-screen Show (4:3)</PresentationFormat>
  <Paragraphs>470</Paragraphs>
  <Slides>75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Calibri</vt:lpstr>
      <vt:lpstr>Cambria Math</vt:lpstr>
      <vt:lpstr>Corbel</vt:lpstr>
      <vt:lpstr>Helvetica Neue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Networks provide a skeleton for the diffusion and flow of information!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People send and receive product recommendations, purchase products</vt:lpstr>
      <vt:lpstr>People send and receive product recommendations, purchase products</vt:lpstr>
      <vt:lpstr>People send and receive product recommendations, purchase products</vt:lpstr>
      <vt:lpstr>People send and receive product recommendations, purchase products</vt:lpstr>
      <vt:lpstr>People send and receive product recommendations, purchase products</vt:lpstr>
      <vt:lpstr>People send and receive product recommendations, purchase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many people are using a particular hashtag?</vt:lpstr>
      <vt:lpstr>PowerPoint Presentation</vt:lpstr>
      <vt:lpstr>PowerPoint Presentation</vt:lpstr>
      <vt:lpstr>PowerPoint Presentation</vt:lpstr>
      <vt:lpstr>Can cascades be predicted? [WWW ‘14]</vt:lpstr>
      <vt:lpstr> Cascades are predictable!</vt:lpstr>
      <vt:lpstr>PowerPoint Presentation</vt:lpstr>
      <vt:lpstr>Predict whether a cascade will get &gt;k reshares?</vt:lpstr>
      <vt:lpstr>Predict whether a cascade will get &gt;k reshares?</vt:lpstr>
      <vt:lpstr>Predict the exact number of nodes in a cascade</vt:lpstr>
      <vt:lpstr>Predict the exact number of nodes in a cascade</vt:lpstr>
      <vt:lpstr>Only look at cascades with a  minimum number of reshares  and predict future growth</vt:lpstr>
      <vt:lpstr>Only look at cascades with a  minimum number of reshares  and predict future growth</vt:lpstr>
      <vt:lpstr>Will a cascade reach the median size?</vt:lpstr>
      <vt:lpstr>PowerPoint Presentation</vt:lpstr>
      <vt:lpstr>Will a cascade double in size?</vt:lpstr>
      <vt:lpstr>PowerPoint Presentation</vt:lpstr>
      <vt:lpstr>PowerPoint Presentation</vt:lpstr>
      <vt:lpstr>PowerPoint Presentation</vt:lpstr>
      <vt:lpstr>Content (e.g. has overlaid text)</vt:lpstr>
      <vt:lpstr>PowerPoint Presentation</vt:lpstr>
      <vt:lpstr>How does predictability change with k?</vt:lpstr>
      <vt:lpstr>How does predictability change with k?</vt:lpstr>
      <vt:lpstr>PowerPoint Presentation</vt:lpstr>
      <vt:lpstr>Fix the minimum cascade size R ≥ 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Predictability of cascade structure:</vt:lpstr>
      <vt:lpstr>Wiener index: Mean all-pairs shortest path distance in a cascade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Consider identical photos  uploaded to Facebook, generating  983 clusters, 38k photos, 13m  reshares</vt:lpstr>
      <vt:lpstr>Can we predict the largest of 10  random chosen cascades of the  identical image?</vt:lpstr>
      <vt:lpstr>Can we predict the largest of 10  random chosen cascades of the  identical image?</vt:lpstr>
      <vt:lpstr>PowerPoint Presentation</vt:lpstr>
      <vt:lpstr>PowerPoint Presentation</vt:lpstr>
      <vt:lpstr>Cascades are predictable</vt:lpstr>
      <vt:lpstr>What have we learned about “viral” posts?</vt:lpstr>
      <vt:lpstr>PowerPoint Presentation</vt:lpstr>
      <vt:lpstr>Can this analysis help identify dynamics of polarization?</vt:lpstr>
      <vt:lpstr>Messages spreading through network  require new ways of thinking about  information dynamics and consumption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Hamza Karachiwala</cp:lastModifiedBy>
  <cp:revision>4</cp:revision>
  <dcterms:modified xsi:type="dcterms:W3CDTF">2015-11-21T16:05:11Z</dcterms:modified>
</cp:coreProperties>
</file>